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0" r:id="rId6"/>
    <p:sldId id="263" r:id="rId7"/>
    <p:sldId id="262" r:id="rId8"/>
    <p:sldId id="264" r:id="rId9"/>
    <p:sldId id="274" r:id="rId10"/>
    <p:sldId id="269" r:id="rId11"/>
    <p:sldId id="267" r:id="rId12"/>
    <p:sldId id="270" r:id="rId13"/>
    <p:sldId id="271" r:id="rId14"/>
    <p:sldId id="272" r:id="rId15"/>
    <p:sldId id="273" r:id="rId16"/>
    <p:sldId id="279" r:id="rId17"/>
    <p:sldId id="280" r:id="rId18"/>
    <p:sldId id="266" r:id="rId19"/>
    <p:sldId id="277" r:id="rId2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1F93B59-E3BA-64B5-D17D-B8E17A7D80E6}" name="Oma Toma" initials="OT" userId="dad4a7c63ae5eb7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1D7"/>
    <a:srgbClr val="252323"/>
    <a:srgbClr val="DB504A"/>
    <a:srgbClr val="76B531"/>
    <a:srgbClr val="99D359"/>
    <a:srgbClr val="BAE18F"/>
    <a:srgbClr val="ED7D31"/>
    <a:srgbClr val="E47B76"/>
    <a:srgbClr val="96C4D6"/>
    <a:srgbClr val="2E8A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4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4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3200" dirty="0">
                <a:solidFill>
                  <a:srgbClr val="DB504A"/>
                </a:solidFill>
              </a:rPr>
              <a:t>Costi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4.6348004229766343E-2"/>
          <c:y val="0.11630221336415705"/>
          <c:w val="0.9175727116141732"/>
          <c:h val="0.7674865423544203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rgbClr val="DB504A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/>
                      <a:t>248831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20B7-4909-8FBD-1606F6D7325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Materie Prime</c:v>
                </c:pt>
                <c:pt idx="1">
                  <c:v>Servizi</c:v>
                </c:pt>
                <c:pt idx="2">
                  <c:v>Personale</c:v>
                </c:pt>
                <c:pt idx="3">
                  <c:v>Ammortamenti</c:v>
                </c:pt>
                <c:pt idx="4">
                  <c:v>Altro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248831</c:v>
                </c:pt>
                <c:pt idx="1">
                  <c:v>59270</c:v>
                </c:pt>
                <c:pt idx="2">
                  <c:v>60232</c:v>
                </c:pt>
                <c:pt idx="3">
                  <c:v>13507</c:v>
                </c:pt>
                <c:pt idx="4" formatCode="#,##0">
                  <c:v>31746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DF-49B0-B91F-886C04E7B78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rgbClr val="E47B7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Materie Prime</c:v>
                </c:pt>
                <c:pt idx="1">
                  <c:v>Servizi</c:v>
                </c:pt>
                <c:pt idx="2">
                  <c:v>Personale</c:v>
                </c:pt>
                <c:pt idx="3">
                  <c:v>Ammortamenti</c:v>
                </c:pt>
                <c:pt idx="4">
                  <c:v>Altro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196316</c:v>
                </c:pt>
                <c:pt idx="1">
                  <c:v>48078</c:v>
                </c:pt>
                <c:pt idx="2">
                  <c:v>41076</c:v>
                </c:pt>
                <c:pt idx="3">
                  <c:v>9531</c:v>
                </c:pt>
                <c:pt idx="4">
                  <c:v>14846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DDF-49B0-B91F-886C04E7B78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58303456"/>
        <c:axId val="458307776"/>
      </c:barChart>
      <c:catAx>
        <c:axId val="4583034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58307776"/>
        <c:crosses val="autoZero"/>
        <c:auto val="1"/>
        <c:lblAlgn val="ctr"/>
        <c:lblOffset val="100"/>
        <c:noMultiLvlLbl val="0"/>
      </c:catAx>
      <c:valAx>
        <c:axId val="4583077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58303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2800" dirty="0">
                <a:solidFill>
                  <a:srgbClr val="92D050"/>
                </a:solidFill>
              </a:rPr>
              <a:t>Ricavi</a:t>
            </a:r>
            <a:endParaRPr lang="it-IT" dirty="0">
              <a:solidFill>
                <a:srgbClr val="92D05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6.3739779941885913E-2"/>
          <c:y val="0.11179639559569413"/>
          <c:w val="0.9155904396026483"/>
          <c:h val="0.7726019308412932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rgbClr val="76B53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Ricavi verso terzi</c:v>
                </c:pt>
                <c:pt idx="1">
                  <c:v>Ricavi verso controllate</c:v>
                </c:pt>
                <c:pt idx="2">
                  <c:v>Altro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319282</c:v>
                </c:pt>
                <c:pt idx="1">
                  <c:v>83328</c:v>
                </c:pt>
                <c:pt idx="2" formatCode="#,##0">
                  <c:v>22714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D4-4BAF-992E-C20FD3B5F76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rgbClr val="99D35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Ricavi verso terzi</c:v>
                </c:pt>
                <c:pt idx="1">
                  <c:v>Ricavi verso controllate</c:v>
                </c:pt>
                <c:pt idx="2">
                  <c:v>Altro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241398</c:v>
                </c:pt>
                <c:pt idx="1">
                  <c:v>62682</c:v>
                </c:pt>
                <c:pt idx="2">
                  <c:v>21670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6D4-4BAF-992E-C20FD3B5F76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64792528"/>
        <c:axId val="1864773808"/>
      </c:barChart>
      <c:catAx>
        <c:axId val="18647925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864773808"/>
        <c:crosses val="autoZero"/>
        <c:auto val="1"/>
        <c:lblAlgn val="ctr"/>
        <c:lblOffset val="100"/>
        <c:noMultiLvlLbl val="0"/>
      </c:catAx>
      <c:valAx>
        <c:axId val="186477380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8647925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rgbClr val="252323"/>
                </a:solidFill>
              </a:rPr>
              <a:t>2021-2022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Ricavi di Periodo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92D05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4DAD-4FC8-A893-426C8ADDB5EF}"/>
              </c:ext>
            </c:extLst>
          </c:dPt>
          <c:dPt>
            <c:idx val="1"/>
            <c:bubble3D val="0"/>
            <c:spPr>
              <a:solidFill>
                <a:srgbClr val="DB504A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DAD-4FC8-A893-426C8ADDB5E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Valore della Produzione</c:v>
                </c:pt>
                <c:pt idx="1">
                  <c:v>Costi della Produzione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123123</c:v>
                </c:pt>
                <c:pt idx="1">
                  <c:v>113113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AD-4FC8-A893-426C8ADDB5E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>
            <a:solidFill>
              <a:srgbClr val="DB504A"/>
            </a:solidFill>
          </a:endParaRPr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>
            <a:solidFill>
              <a:srgbClr val="DB504A"/>
            </a:solidFill>
          </a:endParaRPr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>
            <a:solidFill>
              <a:srgbClr val="DB504A"/>
            </a:solidFill>
          </a:endParaRPr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>
            <a:solidFill>
              <a:srgbClr val="DB504A"/>
            </a:solidFill>
          </a:endParaRPr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>
            <a:solidFill>
              <a:srgbClr val="DB504A"/>
            </a:solidFill>
          </a:endParaRPr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>
            <a:solidFill>
              <a:srgbClr val="DB504A"/>
            </a:solidFill>
          </a:endParaRPr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>
            <a:solidFill>
              <a:srgbClr val="DB504A"/>
            </a:solidFill>
          </a:endParaRPr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>
            <a:solidFill>
              <a:srgbClr val="DB504A"/>
            </a:solidFill>
          </a:endParaRPr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76.png"/><Relationship Id="rId4" Type="http://schemas.openxmlformats.org/officeDocument/2006/relationships/image" Target="../media/image79.sv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0.33231</cdr:x>
      <cdr:y>0.55667</cdr:y>
    </cdr:from>
    <cdr:to>
      <cdr:x>0.39058</cdr:x>
      <cdr:y>0.6162</cdr:y>
    </cdr:to>
    <cdr:pic>
      <cdr:nvPicPr>
        <cdr:cNvPr id="2" name="Picture 19" descr="A picture containing black, darkness&#10;&#10;Description automatically generated">
          <a:extLst xmlns:a="http://schemas.openxmlformats.org/drawingml/2006/main">
            <a:ext uri="{FF2B5EF4-FFF2-40B4-BE49-F238E27FC236}">
              <a16:creationId xmlns:a16="http://schemas.microsoft.com/office/drawing/2014/main" id="{2FD93955-CDD6-89C4-A36F-8BA6AC7664D1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1647793" y="2701602"/>
          <a:ext cx="288901" cy="288901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0.85635</cdr:x>
      <cdr:y>0.55799</cdr:y>
    </cdr:from>
    <cdr:to>
      <cdr:x>0.91227</cdr:x>
      <cdr:y>0.61512</cdr:y>
    </cdr:to>
    <cdr:pic>
      <cdr:nvPicPr>
        <cdr:cNvPr id="3" name="Picture 19" descr="A picture containing black, darkness&#10;&#10;Description automatically generated">
          <a:extLst xmlns:a="http://schemas.openxmlformats.org/drawingml/2006/main">
            <a:ext uri="{FF2B5EF4-FFF2-40B4-BE49-F238E27FC236}">
              <a16:creationId xmlns:a16="http://schemas.microsoft.com/office/drawing/2014/main" id="{2FD93955-CDD6-89C4-A36F-8BA6AC7664D1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4246247" y="2708001"/>
          <a:ext cx="277265" cy="277265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0.5</cdr:x>
      <cdr:y>0.55224</cdr:y>
    </cdr:from>
    <cdr:to>
      <cdr:x>0.55826</cdr:x>
      <cdr:y>0.61177</cdr:y>
    </cdr:to>
    <cdr:pic>
      <cdr:nvPicPr>
        <cdr:cNvPr id="4" name="Picture 19" descr="A picture containing black, darkness&#10;&#10;Description automatically generated">
          <a:extLst xmlns:a="http://schemas.openxmlformats.org/drawingml/2006/main">
            <a:ext uri="{FF2B5EF4-FFF2-40B4-BE49-F238E27FC236}">
              <a16:creationId xmlns:a16="http://schemas.microsoft.com/office/drawing/2014/main" id="{0F109EFC-335A-1353-0B4A-1DE023251818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2479265" y="2680087"/>
          <a:ext cx="288901" cy="288901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0.67698</cdr:x>
      <cdr:y>0.55667</cdr:y>
    </cdr:from>
    <cdr:to>
      <cdr:x>0.73524</cdr:x>
      <cdr:y>0.6162</cdr:y>
    </cdr:to>
    <cdr:pic>
      <cdr:nvPicPr>
        <cdr:cNvPr id="5" name="Picture 19" descr="A picture containing black, darkness&#10;&#10;Description automatically generated">
          <a:extLst xmlns:a="http://schemas.openxmlformats.org/drawingml/2006/main">
            <a:ext uri="{FF2B5EF4-FFF2-40B4-BE49-F238E27FC236}">
              <a16:creationId xmlns:a16="http://schemas.microsoft.com/office/drawing/2014/main" id="{0F109EFC-335A-1353-0B4A-1DE023251818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3356823" y="2701602"/>
          <a:ext cx="288901" cy="288901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0.73645</cdr:x>
      <cdr:y>0.55799</cdr:y>
    </cdr:from>
    <cdr:to>
      <cdr:x>0.79176</cdr:x>
      <cdr:y>0.6145</cdr:y>
    </cdr:to>
    <cdr:pic>
      <cdr:nvPicPr>
        <cdr:cNvPr id="6" name="Picture 25" descr="A picture containing black, darkness&#10;&#10;Description automatically generated">
          <a:extLst xmlns:a="http://schemas.openxmlformats.org/drawingml/2006/main">
            <a:ext uri="{FF2B5EF4-FFF2-40B4-BE49-F238E27FC236}">
              <a16:creationId xmlns:a16="http://schemas.microsoft.com/office/drawing/2014/main" id="{A3290B63-7C32-1939-DCA1-A09E0F59F0A1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3651714" y="2708001"/>
          <a:ext cx="274251" cy="274251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0.55621</cdr:x>
      <cdr:y>0.55329</cdr:y>
    </cdr:from>
    <cdr:to>
      <cdr:x>0.61907</cdr:x>
      <cdr:y>0.61752</cdr:y>
    </cdr:to>
    <cdr:pic>
      <cdr:nvPicPr>
        <cdr:cNvPr id="8" name="Elemento grafico 24" descr="Appunti mischiati con riempimento a tinta unita">
          <a:extLst xmlns:a="http://schemas.openxmlformats.org/drawingml/2006/main">
            <a:ext uri="{FF2B5EF4-FFF2-40B4-BE49-F238E27FC236}">
              <a16:creationId xmlns:a16="http://schemas.microsoft.com/office/drawing/2014/main" id="{07EC070E-37F8-BDCE-52C4-002FA02CC841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3">
          <a:extLst>
            <a:ext uri="{28A0092B-C50C-407E-A947-70E740481C1C}">
              <a14:useLocalDpi xmlns:a14="http://schemas.microsoft.com/office/drawing/2010/main" val="0"/>
            </a:ext>
            <a:ext uri="{96DAC541-7B7A-43D3-8B79-37D633B846F1}">
              <asvg:svgBlip xmlns:asvg="http://schemas.microsoft.com/office/drawing/2016/SVG/main" r:embed="rId4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2757964" y="2685188"/>
          <a:ext cx="311714" cy="311714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0.38903</cdr:x>
      <cdr:y>0.55667</cdr:y>
    </cdr:from>
    <cdr:to>
      <cdr:x>0.45189</cdr:x>
      <cdr:y>0.6209</cdr:y>
    </cdr:to>
    <cdr:pic>
      <cdr:nvPicPr>
        <cdr:cNvPr id="9" name="Elemento grafico 24" descr="Appunti mischiati con riempimento a tinta unita">
          <a:extLst xmlns:a="http://schemas.openxmlformats.org/drawingml/2006/main">
            <a:ext uri="{FF2B5EF4-FFF2-40B4-BE49-F238E27FC236}">
              <a16:creationId xmlns:a16="http://schemas.microsoft.com/office/drawing/2014/main" id="{07EC070E-37F8-BDCE-52C4-002FA02CC841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3">
          <a:extLst>
            <a:ext uri="{28A0092B-C50C-407E-A947-70E740481C1C}">
              <a14:useLocalDpi xmlns:a14="http://schemas.microsoft.com/office/drawing/2010/main" val="0"/>
            </a:ext>
            <a:ext uri="{96DAC541-7B7A-43D3-8B79-37D633B846F1}">
              <asvg:svgBlip xmlns:asvg="http://schemas.microsoft.com/office/drawing/2016/SVG/main" r:embed="rId4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1929003" y="2701602"/>
          <a:ext cx="311714" cy="311714"/>
        </a:xfrm>
        <a:prstGeom xmlns:a="http://schemas.openxmlformats.org/drawingml/2006/main" prst="rect">
          <a:avLst/>
        </a:prstGeom>
      </cdr:spPr>
    </cdr:pic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18E0E-9FE5-18FF-79C1-23DC17CB1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2EF8D-E986-DDE5-D7A7-9D35670440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D32A92-F812-ED21-19D1-20246339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18/05/2023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E7CC9-931B-32F7-CCD2-D67DAFCFD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BF7D9-BF19-DAAB-C145-20CB9AD0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0640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AB5C5-36DF-30A7-A004-8A1A89247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82BCF6-174A-075C-9FB0-2FE006ADA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32D8F-7CB7-FC38-08BF-607186AB6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18/05/2023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0E423-6ACE-2646-EA44-C0BEA0A1E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F3919-9F83-EAE9-5A75-FE827A181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1812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324E4C-4DB2-2BF8-ACD0-2D534C5ED3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2B0084-B500-7A47-1116-CFD0928C8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44B5E-FACF-83F8-51A1-D1A79D14F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18/05/2023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F36B7-E071-E9EC-45C6-C6F1679EE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D86E6-BC13-E0A0-CF42-531665AE7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6550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1C6F8-2A4D-A6A5-9C75-F3D8BDC15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6205C-CEDA-A925-C422-414218AD9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77E64-377B-91CC-F022-3A69B308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18/05/2023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30393-8766-23D5-0316-8801D9BDA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BFBC7-DB37-0DB7-515A-540F77B19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17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0C56F-BA99-BFE1-90FF-E03F56BB8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3FF50-53EE-F45C-AA90-E6F6469F1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8E3FD-DDCC-6544-2821-F2F4CDBA5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18/05/2023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C6694-2EF5-15C3-FA4D-6EA02FE1F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B1979-3197-289B-81E5-E1FCEFDC8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5054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90A58-EC48-CF4A-A614-51ED23028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E7098-F0AB-008F-8F57-E1304D8D12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24ED3-71AA-4904-1D69-8F383E20E2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7A57BC-33A2-203E-3816-B07AEC23B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18/05/2023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E93A40-2114-C646-E3B5-3FD2CFFFC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6FA29-FA4F-BC7F-D57D-783838FCD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671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EBBDF-9772-DB0F-6D69-17A5B1EE8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FA96C-94A9-00A8-9DAB-8E1A76C8C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946E4-3830-EEAE-7E4D-29D85D472B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97E23-ED90-CECD-EAC0-69D2014B1D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3AE60C-4752-3DC6-8988-8FA77FA4A8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F83F95-1489-E1AD-D290-0149FD02B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18/05/2023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2DEE0C-8CC5-C3E8-0FCA-8E1965B0A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D37EF3-FA32-55F6-E32B-F317461A7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8695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3464F-6C01-184F-336C-CD4D7EEE7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93873C-2605-D25B-6317-91E50CA36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18/05/2023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59668-7CF6-F608-0021-89BA2CE76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E8BAFB-8FE8-FCB6-5895-3AB93A3DE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2721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9B03D9-3AD9-6C6D-D58E-4ABD8F0DC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18/05/2023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53948-151F-422B-ACEE-CCB66ABA4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0A126-D110-7482-4165-D9F6EB6F8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4025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A9C-9A5F-AF36-EF5D-6C5174C78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8808C-FDC9-53AD-3AB1-3939FE359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EE9EB-5665-19FD-C20B-EE943313E9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CDA0B8-E6C9-FDAD-B3F2-27B440724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18/05/2023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8975E-345B-D8DE-53FB-72BB8AF2A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A7F31C-9CD9-A968-B169-58060384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8389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33DB2-3F64-85EE-6661-605B4BC53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298665-EB8B-3786-8AB7-9E4EB7A8A8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71EB3D-AB31-010F-D23C-4A22EF1B3A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3E1B3-9550-5344-A7CA-DD89A586F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18/05/2023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06EE34-16AA-5AA8-D9E9-7AA085B44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53FCFE-D9F0-E2CA-D27B-154D1093D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8850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1000">
              <a:srgbClr val="DB504A">
                <a:lumMod val="100000"/>
              </a:srgbClr>
            </a:gs>
            <a:gs pos="26000">
              <a:srgbClr val="3692E6"/>
            </a:gs>
            <a:gs pos="53000">
              <a:srgbClr val="276FBF"/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25E2DB-013A-967C-9508-E9254EAC4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27C15-AACB-3701-C0B5-FC1D2B80A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46524-C0D1-AE80-98EC-AB387B9041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CC690-7CBF-47E6-BE6E-0EC1C9E624CE}" type="datetimeFigureOut">
              <a:rPr lang="it-IT" smtClean="0"/>
              <a:t>18/05/2023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447F3-174A-60B2-9D3A-47DE986AC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3AA62-97CB-D787-81A6-1A8DA3F06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6975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18" Type="http://schemas.openxmlformats.org/officeDocument/2006/relationships/image" Target="../media/image65.png"/><Relationship Id="rId26" Type="http://schemas.openxmlformats.org/officeDocument/2006/relationships/image" Target="../media/image10.png"/><Relationship Id="rId3" Type="http://schemas.openxmlformats.org/officeDocument/2006/relationships/image" Target="../media/image50.svg"/><Relationship Id="rId21" Type="http://schemas.openxmlformats.org/officeDocument/2006/relationships/diagramLayout" Target="../diagrams/layout7.xml"/><Relationship Id="rId7" Type="http://schemas.openxmlformats.org/officeDocument/2006/relationships/image" Target="../media/image54.svg"/><Relationship Id="rId12" Type="http://schemas.openxmlformats.org/officeDocument/2006/relationships/image" Target="../media/image59.png"/><Relationship Id="rId17" Type="http://schemas.openxmlformats.org/officeDocument/2006/relationships/image" Target="../media/image64.svg"/><Relationship Id="rId25" Type="http://schemas.openxmlformats.org/officeDocument/2006/relationships/image" Target="../media/image9.png"/><Relationship Id="rId2" Type="http://schemas.openxmlformats.org/officeDocument/2006/relationships/image" Target="../media/image49.png"/><Relationship Id="rId16" Type="http://schemas.openxmlformats.org/officeDocument/2006/relationships/image" Target="../media/image63.png"/><Relationship Id="rId20" Type="http://schemas.openxmlformats.org/officeDocument/2006/relationships/diagramData" Target="../diagrams/data7.xml"/><Relationship Id="rId29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24" Type="http://schemas.microsoft.com/office/2007/relationships/diagramDrawing" Target="../diagrams/drawing7.xml"/><Relationship Id="rId5" Type="http://schemas.openxmlformats.org/officeDocument/2006/relationships/image" Target="../media/image52.svg"/><Relationship Id="rId15" Type="http://schemas.openxmlformats.org/officeDocument/2006/relationships/image" Target="../media/image62.svg"/><Relationship Id="rId23" Type="http://schemas.openxmlformats.org/officeDocument/2006/relationships/diagramColors" Target="../diagrams/colors7.xml"/><Relationship Id="rId28" Type="http://schemas.openxmlformats.org/officeDocument/2006/relationships/image" Target="../media/image12.png"/><Relationship Id="rId10" Type="http://schemas.openxmlformats.org/officeDocument/2006/relationships/image" Target="../media/image57.png"/><Relationship Id="rId19" Type="http://schemas.openxmlformats.org/officeDocument/2006/relationships/image" Target="../media/image66.svg"/><Relationship Id="rId4" Type="http://schemas.openxmlformats.org/officeDocument/2006/relationships/image" Target="../media/image51.png"/><Relationship Id="rId9" Type="http://schemas.openxmlformats.org/officeDocument/2006/relationships/image" Target="../media/image56.svg"/><Relationship Id="rId14" Type="http://schemas.openxmlformats.org/officeDocument/2006/relationships/image" Target="../media/image61.png"/><Relationship Id="rId22" Type="http://schemas.openxmlformats.org/officeDocument/2006/relationships/diagramQuickStyle" Target="../diagrams/quickStyle7.xml"/><Relationship Id="rId27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chart" Target="../charts/chart2.xml"/><Relationship Id="rId18" Type="http://schemas.openxmlformats.org/officeDocument/2006/relationships/image" Target="../media/image78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9.png"/><Relationship Id="rId12" Type="http://schemas.openxmlformats.org/officeDocument/2006/relationships/chart" Target="../charts/chart1.xml"/><Relationship Id="rId17" Type="http://schemas.openxmlformats.org/officeDocument/2006/relationships/image" Target="../media/image77.png"/><Relationship Id="rId2" Type="http://schemas.openxmlformats.org/officeDocument/2006/relationships/diagramData" Target="../diagrams/data8.xml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8.xml"/><Relationship Id="rId15" Type="http://schemas.openxmlformats.org/officeDocument/2006/relationships/image" Target="../media/image80.png"/><Relationship Id="rId10" Type="http://schemas.openxmlformats.org/officeDocument/2006/relationships/image" Target="../media/image12.png"/><Relationship Id="rId19" Type="http://schemas.openxmlformats.org/officeDocument/2006/relationships/image" Target="../media/image79.sv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11.png"/><Relationship Id="rId1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openxmlformats.org/officeDocument/2006/relationships/image" Target="../media/image13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12" Type="http://schemas.openxmlformats.org/officeDocument/2006/relationships/image" Target="../media/image1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10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10.xml"/><Relationship Id="rId9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9.png"/><Relationship Id="rId12" Type="http://schemas.openxmlformats.org/officeDocument/2006/relationships/hyperlink" Target="https://investors.elica.com/files/kit/relazione-finanziaria-annuale-2022.pdf" TargetMode="Externa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11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diagramColors" Target="../diagrams/colors2.xml"/><Relationship Id="rId12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11.png"/><Relationship Id="rId5" Type="http://schemas.openxmlformats.org/officeDocument/2006/relationships/diagramLayout" Target="../diagrams/layout2.xml"/><Relationship Id="rId15" Type="http://schemas.openxmlformats.org/officeDocument/2006/relationships/image" Target="../media/image17.png"/><Relationship Id="rId10" Type="http://schemas.openxmlformats.org/officeDocument/2006/relationships/image" Target="../media/image10.png"/><Relationship Id="rId4" Type="http://schemas.openxmlformats.org/officeDocument/2006/relationships/diagramData" Target="../diagrams/data2.xml"/><Relationship Id="rId9" Type="http://schemas.openxmlformats.org/officeDocument/2006/relationships/image" Target="../media/image9.png"/><Relationship Id="rId1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13" Type="http://schemas.openxmlformats.org/officeDocument/2006/relationships/image" Target="../media/image11.png"/><Relationship Id="rId3" Type="http://schemas.openxmlformats.org/officeDocument/2006/relationships/image" Target="../media/image19.png"/><Relationship Id="rId7" Type="http://schemas.openxmlformats.org/officeDocument/2006/relationships/diagramLayout" Target="../diagrams/layout3.xml"/><Relationship Id="rId12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11" Type="http://schemas.openxmlformats.org/officeDocument/2006/relationships/image" Target="../media/image9.png"/><Relationship Id="rId5" Type="http://schemas.openxmlformats.org/officeDocument/2006/relationships/image" Target="../media/image21.png"/><Relationship Id="rId15" Type="http://schemas.openxmlformats.org/officeDocument/2006/relationships/image" Target="../media/image13.png"/><Relationship Id="rId10" Type="http://schemas.microsoft.com/office/2007/relationships/diagramDrawing" Target="../diagrams/drawing3.xml"/><Relationship Id="rId4" Type="http://schemas.openxmlformats.org/officeDocument/2006/relationships/image" Target="../media/image20.png"/><Relationship Id="rId9" Type="http://schemas.openxmlformats.org/officeDocument/2006/relationships/diagramColors" Target="../diagrams/colors3.xml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svg"/><Relationship Id="rId18" Type="http://schemas.openxmlformats.org/officeDocument/2006/relationships/diagramLayout" Target="../diagrams/layout4.xml"/><Relationship Id="rId26" Type="http://schemas.openxmlformats.org/officeDocument/2006/relationships/image" Target="../media/image13.png"/><Relationship Id="rId3" Type="http://schemas.openxmlformats.org/officeDocument/2006/relationships/image" Target="../media/image23.svg"/><Relationship Id="rId21" Type="http://schemas.microsoft.com/office/2007/relationships/diagramDrawing" Target="../diagrams/drawing4.xml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diagramData" Target="../diagrams/data4.xml"/><Relationship Id="rId25" Type="http://schemas.openxmlformats.org/officeDocument/2006/relationships/image" Target="../media/image12.png"/><Relationship Id="rId33" Type="http://schemas.openxmlformats.org/officeDocument/2006/relationships/image" Target="../media/image42.png"/><Relationship Id="rId2" Type="http://schemas.openxmlformats.org/officeDocument/2006/relationships/image" Target="../media/image22.png"/><Relationship Id="rId16" Type="http://schemas.openxmlformats.org/officeDocument/2006/relationships/image" Target="../media/image7.png"/><Relationship Id="rId20" Type="http://schemas.openxmlformats.org/officeDocument/2006/relationships/diagramColors" Target="../diagrams/colors4.xml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24" Type="http://schemas.openxmlformats.org/officeDocument/2006/relationships/image" Target="../media/image11.png"/><Relationship Id="rId32" Type="http://schemas.openxmlformats.org/officeDocument/2006/relationships/image" Target="../media/image41.pn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23" Type="http://schemas.openxmlformats.org/officeDocument/2006/relationships/image" Target="../media/image10.png"/><Relationship Id="rId28" Type="http://schemas.openxmlformats.org/officeDocument/2006/relationships/image" Target="../media/image37.png"/><Relationship Id="rId10" Type="http://schemas.openxmlformats.org/officeDocument/2006/relationships/image" Target="../media/image30.png"/><Relationship Id="rId19" Type="http://schemas.openxmlformats.org/officeDocument/2006/relationships/diagramQuickStyle" Target="../diagrams/quickStyle4.xml"/><Relationship Id="rId31" Type="http://schemas.openxmlformats.org/officeDocument/2006/relationships/image" Target="../media/image4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Relationship Id="rId22" Type="http://schemas.openxmlformats.org/officeDocument/2006/relationships/image" Target="../media/image9.png"/><Relationship Id="rId27" Type="http://schemas.openxmlformats.org/officeDocument/2006/relationships/image" Target="../media/image36.png"/><Relationship Id="rId30" Type="http://schemas.openxmlformats.org/officeDocument/2006/relationships/image" Target="../media/image39.png"/><Relationship Id="rId8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4.jpg"/><Relationship Id="rId3" Type="http://schemas.openxmlformats.org/officeDocument/2006/relationships/diagramLayout" Target="../diagrams/layout5.xml"/><Relationship Id="rId7" Type="http://schemas.openxmlformats.org/officeDocument/2006/relationships/image" Target="../media/image9.png"/><Relationship Id="rId12" Type="http://schemas.openxmlformats.org/officeDocument/2006/relationships/image" Target="../media/image43.jp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5.xml"/><Relationship Id="rId15" Type="http://schemas.openxmlformats.org/officeDocument/2006/relationships/image" Target="../media/image46.jpg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1.png"/><Relationship Id="rId14" Type="http://schemas.openxmlformats.org/officeDocument/2006/relationships/image" Target="../media/image4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8.svg"/><Relationship Id="rId3" Type="http://schemas.openxmlformats.org/officeDocument/2006/relationships/diagramLayout" Target="../diagrams/layout6.xml"/><Relationship Id="rId7" Type="http://schemas.openxmlformats.org/officeDocument/2006/relationships/image" Target="../media/image9.png"/><Relationship Id="rId12" Type="http://schemas.openxmlformats.org/officeDocument/2006/relationships/image" Target="../media/image47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6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73E463C-642B-84D5-81E4-89D2EABF918A}"/>
              </a:ext>
            </a:extLst>
          </p:cNvPr>
          <p:cNvSpPr/>
          <p:nvPr/>
        </p:nvSpPr>
        <p:spPr>
          <a:xfrm>
            <a:off x="627960" y="2728755"/>
            <a:ext cx="4272742" cy="159205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80B445E-1168-7DA0-1674-6DC4542334BF}"/>
              </a:ext>
            </a:extLst>
          </p:cNvPr>
          <p:cNvSpPr/>
          <p:nvPr/>
        </p:nvSpPr>
        <p:spPr>
          <a:xfrm>
            <a:off x="662450" y="597622"/>
            <a:ext cx="4272742" cy="159205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7E1D7"/>
                </a:solidFill>
                <a:latin typeface="+mn-lt"/>
                <a:ea typeface="Cascadia Code Light" panose="020B0609020000020004" pitchFamily="49" charset="0"/>
                <a:cs typeface="Cascadia Code Light" panose="020B0609020000020004" pitchFamily="49" charset="0"/>
              </a:rPr>
              <a:t>I Due </a:t>
            </a:r>
            <a:r>
              <a:rPr lang="en-US" sz="3600" dirty="0" err="1">
                <a:solidFill>
                  <a:srgbClr val="F7E1D7"/>
                </a:solidFill>
                <a:latin typeface="+mn-lt"/>
                <a:ea typeface="Cascadia Code Light" panose="020B0609020000020004" pitchFamily="49" charset="0"/>
                <a:cs typeface="Cascadia Code Light" panose="020B0609020000020004" pitchFamily="49" charset="0"/>
              </a:rPr>
              <a:t>Moschettieri</a:t>
            </a:r>
            <a:endParaRPr lang="it-IT" sz="3600" dirty="0">
              <a:solidFill>
                <a:srgbClr val="F7E1D7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F6A8984-B6C7-3954-EAF4-EDAD6669E57E}"/>
              </a:ext>
            </a:extLst>
          </p:cNvPr>
          <p:cNvSpPr/>
          <p:nvPr/>
        </p:nvSpPr>
        <p:spPr>
          <a:xfrm>
            <a:off x="627960" y="4843871"/>
            <a:ext cx="4272742" cy="159205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7E1D7"/>
                </a:solidFill>
                <a:ea typeface="Cascadia Code Light" panose="020B0609020000020004" pitchFamily="49" charset="0"/>
                <a:cs typeface="Cascadia Code Light" panose="020B0609020000020004" pitchFamily="49" charset="0"/>
              </a:rPr>
              <a:t>CdS</a:t>
            </a:r>
            <a:r>
              <a:rPr lang="en-US" dirty="0">
                <a:solidFill>
                  <a:srgbClr val="F7E1D7"/>
                </a:solidFill>
                <a:ea typeface="Cascadia Code Light" panose="020B0609020000020004" pitchFamily="49" charset="0"/>
                <a:cs typeface="Cascadia Code Light" panose="020B0609020000020004" pitchFamily="49" charset="0"/>
              </a:rPr>
              <a:t> Economia e </a:t>
            </a:r>
            <a:r>
              <a:rPr lang="en-US" dirty="0" err="1">
                <a:solidFill>
                  <a:srgbClr val="F7E1D7"/>
                </a:solidFill>
                <a:ea typeface="Cascadia Code Light" panose="020B0609020000020004" pitchFamily="49" charset="0"/>
                <a:cs typeface="Cascadia Code Light" panose="020B0609020000020004" pitchFamily="49" charset="0"/>
              </a:rPr>
              <a:t>Organizzazione</a:t>
            </a:r>
            <a:r>
              <a:rPr lang="en-US" dirty="0">
                <a:solidFill>
                  <a:srgbClr val="F7E1D7"/>
                </a:solidFill>
                <a:ea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en-US" dirty="0" err="1">
                <a:solidFill>
                  <a:srgbClr val="F7E1D7"/>
                </a:solidFill>
                <a:ea typeface="Cascadia Code Light" panose="020B0609020000020004" pitchFamily="49" charset="0"/>
                <a:cs typeface="Cascadia Code Light" panose="020B0609020000020004" pitchFamily="49" charset="0"/>
              </a:rPr>
              <a:t>Aziendale</a:t>
            </a:r>
            <a:endParaRPr lang="en-US" dirty="0">
              <a:solidFill>
                <a:srgbClr val="F7E1D7"/>
              </a:solidFill>
              <a:ea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 algn="ctr"/>
            <a:r>
              <a:rPr lang="en-US" dirty="0">
                <a:solidFill>
                  <a:srgbClr val="F7E1D7"/>
                </a:solidFill>
                <a:ea typeface="Cascadia Code Light" panose="020B0609020000020004" pitchFamily="49" charset="0"/>
                <a:cs typeface="Cascadia Code Light" panose="020B0609020000020004" pitchFamily="49" charset="0"/>
              </a:rPr>
              <a:t>Anno </a:t>
            </a:r>
            <a:r>
              <a:rPr lang="en-US" dirty="0" err="1">
                <a:solidFill>
                  <a:srgbClr val="F7E1D7"/>
                </a:solidFill>
                <a:ea typeface="Cascadia Code Light" panose="020B0609020000020004" pitchFamily="49" charset="0"/>
                <a:cs typeface="Cascadia Code Light" panose="020B0609020000020004" pitchFamily="49" charset="0"/>
              </a:rPr>
              <a:t>accademico</a:t>
            </a:r>
            <a:r>
              <a:rPr lang="en-US" dirty="0">
                <a:solidFill>
                  <a:srgbClr val="F7E1D7"/>
                </a:solidFill>
                <a:ea typeface="Cascadia Code Light" panose="020B0609020000020004" pitchFamily="49" charset="0"/>
                <a:cs typeface="Cascadia Code Light" panose="020B0609020000020004" pitchFamily="49" charset="0"/>
              </a:rPr>
              <a:t> 2022/2023</a:t>
            </a:r>
            <a:endParaRPr lang="it-IT" dirty="0">
              <a:solidFill>
                <a:srgbClr val="F7E1D7"/>
              </a:solidFill>
              <a:ea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339548-DA7D-803C-3A81-5C649C707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7999"/>
          <a:stretch/>
        </p:blipFill>
        <p:spPr>
          <a:xfrm>
            <a:off x="1924593" y="3000857"/>
            <a:ext cx="2748161" cy="1047850"/>
          </a:xfr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7D4C1753-F59C-C464-1CEE-80368AF304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930" y="1184133"/>
            <a:ext cx="1005544" cy="1005544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9749476-2EEE-39AF-DDEC-27380403C1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4167" y="1184133"/>
            <a:ext cx="1005544" cy="1005544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821F667-9253-377C-D66B-4691E1DF3886}"/>
              </a:ext>
            </a:extLst>
          </p:cNvPr>
          <p:cNvSpPr/>
          <p:nvPr/>
        </p:nvSpPr>
        <p:spPr>
          <a:xfrm>
            <a:off x="9845348" y="5318787"/>
            <a:ext cx="1928024" cy="1117139"/>
          </a:xfrm>
          <a:prstGeom prst="roundRect">
            <a:avLst/>
          </a:prstGeom>
          <a:solidFill>
            <a:srgbClr val="276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45B848C-E0A3-C586-89C9-E8FCD2C6F5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09855" y="5399006"/>
            <a:ext cx="1799010" cy="956699"/>
          </a:xfrm>
          <a:prstGeom prst="rect">
            <a:avLst/>
          </a:prstGeom>
        </p:spPr>
      </p:pic>
      <p:pic>
        <p:nvPicPr>
          <p:cNvPr id="9" name="Picture 8" descr="A picture containing graphics, creativity&#10;&#10;Description automatically generated">
            <a:extLst>
              <a:ext uri="{FF2B5EF4-FFF2-40B4-BE49-F238E27FC236}">
                <a16:creationId xmlns:a16="http://schemas.microsoft.com/office/drawing/2014/main" id="{B66A859F-E4C6-C698-347F-A84B9D8211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87" y="2879042"/>
            <a:ext cx="853758" cy="129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55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due angoli in diagonale arrotondati 28">
            <a:extLst>
              <a:ext uri="{FF2B5EF4-FFF2-40B4-BE49-F238E27FC236}">
                <a16:creationId xmlns:a16="http://schemas.microsoft.com/office/drawing/2014/main" id="{F533A5D0-E29C-6E62-055A-90AFF998768E}"/>
              </a:ext>
            </a:extLst>
          </p:cNvPr>
          <p:cNvSpPr/>
          <p:nvPr/>
        </p:nvSpPr>
        <p:spPr>
          <a:xfrm>
            <a:off x="8700416" y="1200647"/>
            <a:ext cx="1501106" cy="3522013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Clienti privati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Professionisti della ristorazione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Costruttori e progettisti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Distributori e rivenditori</a:t>
            </a:r>
          </a:p>
        </p:txBody>
      </p:sp>
      <p:sp>
        <p:nvSpPr>
          <p:cNvPr id="26" name="Rettangolo con due angoli in diagonale arrotondati 25">
            <a:extLst>
              <a:ext uri="{FF2B5EF4-FFF2-40B4-BE49-F238E27FC236}">
                <a16:creationId xmlns:a16="http://schemas.microsoft.com/office/drawing/2014/main" id="{C14DB9C0-41BA-4EEB-1740-AE245EE4C32D}"/>
              </a:ext>
            </a:extLst>
          </p:cNvPr>
          <p:cNvSpPr/>
          <p:nvPr/>
        </p:nvSpPr>
        <p:spPr>
          <a:xfrm>
            <a:off x="5300363" y="4763339"/>
            <a:ext cx="4901159" cy="1292662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Vendita diretta di prodotti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Vendita ai rivenditori e distributori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Servizi di assistenza e manutenzione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Licenze e royalties</a:t>
            </a:r>
            <a:endParaRPr lang="it-IT" sz="1200" dirty="0"/>
          </a:p>
        </p:txBody>
      </p:sp>
      <p:sp>
        <p:nvSpPr>
          <p:cNvPr id="23" name="Rettangolo con due angoli in diagonale arrotondati 22">
            <a:extLst>
              <a:ext uri="{FF2B5EF4-FFF2-40B4-BE49-F238E27FC236}">
                <a16:creationId xmlns:a16="http://schemas.microsoft.com/office/drawing/2014/main" id="{2A3F874D-9784-3946-92A7-7274D40C1FA8}"/>
              </a:ext>
            </a:extLst>
          </p:cNvPr>
          <p:cNvSpPr/>
          <p:nvPr/>
        </p:nvSpPr>
        <p:spPr>
          <a:xfrm>
            <a:off x="1932167" y="1200647"/>
            <a:ext cx="1534601" cy="3502052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Fornitori di componenti e materiali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Distributori e rivenditori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Costruttori di case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Progettisti di cucine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Istituti di ricerca e sviluppo</a:t>
            </a:r>
          </a:p>
        </p:txBody>
      </p:sp>
      <p:sp>
        <p:nvSpPr>
          <p:cNvPr id="24" name="Rettangolo con due angoli in diagonale arrotondati 23">
            <a:extLst>
              <a:ext uri="{FF2B5EF4-FFF2-40B4-BE49-F238E27FC236}">
                <a16:creationId xmlns:a16="http://schemas.microsoft.com/office/drawing/2014/main" id="{6CAF0A36-A926-EE60-D107-F95F2182B5D5}"/>
              </a:ext>
            </a:extLst>
          </p:cNvPr>
          <p:cNvSpPr/>
          <p:nvPr/>
        </p:nvSpPr>
        <p:spPr>
          <a:xfrm>
            <a:off x="3504186" y="1200645"/>
            <a:ext cx="1709513" cy="2045366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0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Progettazione e sviluppo di </a:t>
            </a:r>
            <a:r>
              <a:rPr lang="it-IT" sz="100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nuovi prodotti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0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Produzione e assemblaggio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0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Marketing e vendite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0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Servizio clienti e supporto post-vendita</a:t>
            </a:r>
          </a:p>
        </p:txBody>
      </p:sp>
      <p:sp>
        <p:nvSpPr>
          <p:cNvPr id="22" name="Rettangolo con due angoli in diagonale arrotondati 21">
            <a:extLst>
              <a:ext uri="{FF2B5EF4-FFF2-40B4-BE49-F238E27FC236}">
                <a16:creationId xmlns:a16="http://schemas.microsoft.com/office/drawing/2014/main" id="{8BDD4C40-246C-C670-62A2-4C36DCBBB7F5}"/>
              </a:ext>
            </a:extLst>
          </p:cNvPr>
          <p:cNvSpPr/>
          <p:nvPr/>
        </p:nvSpPr>
        <p:spPr>
          <a:xfrm>
            <a:off x="3508951" y="3275937"/>
            <a:ext cx="1700895" cy="1446723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05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Ricerca e sviluppo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05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Competenze tecniche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05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Infrastrutture di produzione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05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Marchio e reputazione </a:t>
            </a:r>
          </a:p>
        </p:txBody>
      </p:sp>
      <p:sp>
        <p:nvSpPr>
          <p:cNvPr id="21" name="Rettangolo con due angoli in diagonale arrotondati 20">
            <a:extLst>
              <a:ext uri="{FF2B5EF4-FFF2-40B4-BE49-F238E27FC236}">
                <a16:creationId xmlns:a16="http://schemas.microsoft.com/office/drawing/2014/main" id="{6C5B6FB6-8044-6C7B-7BBE-0C440D50AFF0}"/>
              </a:ext>
            </a:extLst>
          </p:cNvPr>
          <p:cNvSpPr/>
          <p:nvPr/>
        </p:nvSpPr>
        <p:spPr>
          <a:xfrm>
            <a:off x="1932167" y="4773558"/>
            <a:ext cx="3280732" cy="1292662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Costi di produzione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Costi di ricerca e sviluppo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Costi di marketing e pubblicità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Costi di distribuzione e vendita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Costi amministrativi e generali</a:t>
            </a:r>
            <a:endParaRPr lang="it-IT" sz="1100" b="0" i="0" dirty="0">
              <a:solidFill>
                <a:srgbClr val="F7E1D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öhne"/>
            </a:endParaRPr>
          </a:p>
        </p:txBody>
      </p:sp>
      <p:sp>
        <p:nvSpPr>
          <p:cNvPr id="25" name="Rettangolo con due angoli in diagonale arrotondati 24">
            <a:extLst>
              <a:ext uri="{FF2B5EF4-FFF2-40B4-BE49-F238E27FC236}">
                <a16:creationId xmlns:a16="http://schemas.microsoft.com/office/drawing/2014/main" id="{8EF3F840-2AD9-5411-EC26-54C5477A8D11}"/>
              </a:ext>
            </a:extLst>
          </p:cNvPr>
          <p:cNvSpPr/>
          <p:nvPr/>
        </p:nvSpPr>
        <p:spPr>
          <a:xfrm>
            <a:off x="5255082" y="1200647"/>
            <a:ext cx="1658712" cy="3502051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Innovazione tecnologica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Design accattivante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Qualità e affidabilità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Miglioramento della qualità dell'aria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Esperienza di cucina superiore</a:t>
            </a:r>
          </a:p>
        </p:txBody>
      </p:sp>
      <p:sp>
        <p:nvSpPr>
          <p:cNvPr id="27" name="Rettangolo con due angoli in diagonale arrotondati 26">
            <a:extLst>
              <a:ext uri="{FF2B5EF4-FFF2-40B4-BE49-F238E27FC236}">
                <a16:creationId xmlns:a16="http://schemas.microsoft.com/office/drawing/2014/main" id="{62753F7B-7B28-54FA-8F8A-F0939184CA5B}"/>
              </a:ext>
            </a:extLst>
          </p:cNvPr>
          <p:cNvSpPr/>
          <p:nvPr/>
        </p:nvSpPr>
        <p:spPr>
          <a:xfrm>
            <a:off x="6966526" y="1200646"/>
            <a:ext cx="1702590" cy="2045365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Assistenza </a:t>
            </a:r>
            <a:r>
              <a:rPr lang="it-IT" sz="1200" b="0" i="0" dirty="0" err="1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pre</a:t>
            </a: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-vendita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Supporto post-vendita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Comunità online</a:t>
            </a:r>
          </a:p>
        </p:txBody>
      </p:sp>
      <p:sp>
        <p:nvSpPr>
          <p:cNvPr id="28" name="Rettangolo con due angoli in diagonale arrotondati 27">
            <a:extLst>
              <a:ext uri="{FF2B5EF4-FFF2-40B4-BE49-F238E27FC236}">
                <a16:creationId xmlns:a16="http://schemas.microsoft.com/office/drawing/2014/main" id="{3F69E313-E3AC-7927-9896-D1113F325F50}"/>
              </a:ext>
            </a:extLst>
          </p:cNvPr>
          <p:cNvSpPr/>
          <p:nvPr/>
        </p:nvSpPr>
        <p:spPr>
          <a:xfrm>
            <a:off x="6969573" y="3284185"/>
            <a:ext cx="1698188" cy="1439739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Vendita diretta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Distributori e rivenditori di elettrodomestici</a:t>
            </a:r>
          </a:p>
        </p:txBody>
      </p:sp>
      <p:pic>
        <p:nvPicPr>
          <p:cNvPr id="56" name="Elemento grafico 55" descr="Monete con riempimento a tinta unita">
            <a:extLst>
              <a:ext uri="{FF2B5EF4-FFF2-40B4-BE49-F238E27FC236}">
                <a16:creationId xmlns:a16="http://schemas.microsoft.com/office/drawing/2014/main" id="{FDEE4057-89D8-4DAA-99EF-82E2A5630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55511" y="4763339"/>
            <a:ext cx="328720" cy="328720"/>
          </a:xfrm>
          <a:prstGeom prst="rect">
            <a:avLst/>
          </a:prstGeom>
        </p:spPr>
      </p:pic>
      <p:pic>
        <p:nvPicPr>
          <p:cNvPr id="58" name="Elemento grafico 57" descr="Cuore con riempimento a tinta unita">
            <a:extLst>
              <a:ext uri="{FF2B5EF4-FFF2-40B4-BE49-F238E27FC236}">
                <a16:creationId xmlns:a16="http://schemas.microsoft.com/office/drawing/2014/main" id="{0028DAC5-18DD-EA46-0A82-7007937D18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38191" y="1215209"/>
            <a:ext cx="335642" cy="335642"/>
          </a:xfrm>
          <a:prstGeom prst="rect">
            <a:avLst/>
          </a:prstGeom>
        </p:spPr>
      </p:pic>
      <p:pic>
        <p:nvPicPr>
          <p:cNvPr id="1024" name="Elemento grafico 1023" descr="Lavoro con riempimento a tinta unita">
            <a:extLst>
              <a:ext uri="{FF2B5EF4-FFF2-40B4-BE49-F238E27FC236}">
                <a16:creationId xmlns:a16="http://schemas.microsoft.com/office/drawing/2014/main" id="{8BDEF1D0-C7D6-9835-B69A-2BBE03907D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83493" y="1225252"/>
            <a:ext cx="288227" cy="288227"/>
          </a:xfrm>
          <a:prstGeom prst="rect">
            <a:avLst/>
          </a:prstGeom>
        </p:spPr>
      </p:pic>
      <p:pic>
        <p:nvPicPr>
          <p:cNvPr id="1027" name="Elemento grafico 1026" descr="Barra multifunzione con riempimento a tinta unita">
            <a:extLst>
              <a:ext uri="{FF2B5EF4-FFF2-40B4-BE49-F238E27FC236}">
                <a16:creationId xmlns:a16="http://schemas.microsoft.com/office/drawing/2014/main" id="{B23068C9-7767-113B-8797-EA88BF3A42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86852" y="1225252"/>
            <a:ext cx="327561" cy="327561"/>
          </a:xfrm>
          <a:prstGeom prst="rect">
            <a:avLst/>
          </a:prstGeom>
        </p:spPr>
      </p:pic>
      <p:pic>
        <p:nvPicPr>
          <p:cNvPr id="1031" name="Elemento grafico 1030" descr="Sala riunioni con riempimento a tinta unita">
            <a:extLst>
              <a:ext uri="{FF2B5EF4-FFF2-40B4-BE49-F238E27FC236}">
                <a16:creationId xmlns:a16="http://schemas.microsoft.com/office/drawing/2014/main" id="{B0FDF498-F1EA-F5CF-4A93-BDFFA26169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44975" y="1180934"/>
            <a:ext cx="404191" cy="404191"/>
          </a:xfrm>
          <a:prstGeom prst="rect">
            <a:avLst/>
          </a:prstGeom>
        </p:spPr>
      </p:pic>
      <p:pic>
        <p:nvPicPr>
          <p:cNvPr id="1036" name="Elemento grafico 1035" descr="Consegna con riempimento a tinta unita">
            <a:extLst>
              <a:ext uri="{FF2B5EF4-FFF2-40B4-BE49-F238E27FC236}">
                <a16:creationId xmlns:a16="http://schemas.microsoft.com/office/drawing/2014/main" id="{8CEE3D13-30A0-DE20-E854-DB9C3F7627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4095" y="3308124"/>
            <a:ext cx="404191" cy="404191"/>
          </a:xfrm>
          <a:prstGeom prst="rect">
            <a:avLst/>
          </a:prstGeom>
        </p:spPr>
      </p:pic>
      <p:pic>
        <p:nvPicPr>
          <p:cNvPr id="1040" name="Elemento grafico 1039" descr="Etichetta con riempimento a tinta unita">
            <a:extLst>
              <a:ext uri="{FF2B5EF4-FFF2-40B4-BE49-F238E27FC236}">
                <a16:creationId xmlns:a16="http://schemas.microsoft.com/office/drawing/2014/main" id="{3A5A41CE-2BAC-90FE-C3DA-10D8FF44540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15439" y="4770608"/>
            <a:ext cx="404191" cy="404191"/>
          </a:xfrm>
          <a:prstGeom prst="rect">
            <a:avLst/>
          </a:prstGeom>
        </p:spPr>
      </p:pic>
      <p:pic>
        <p:nvPicPr>
          <p:cNvPr id="1042" name="Elemento grafico 1041" descr="Gruppo di persone con riempimento a tinta unita">
            <a:extLst>
              <a:ext uri="{FF2B5EF4-FFF2-40B4-BE49-F238E27FC236}">
                <a16:creationId xmlns:a16="http://schemas.microsoft.com/office/drawing/2014/main" id="{458BAAF8-157F-E1D7-C664-6D36677DD89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873435" y="1227013"/>
            <a:ext cx="292873" cy="292873"/>
          </a:xfrm>
          <a:prstGeom prst="rect">
            <a:avLst/>
          </a:prstGeom>
        </p:spPr>
      </p:pic>
      <p:pic>
        <p:nvPicPr>
          <p:cNvPr id="1044" name="Elemento grafico 1043" descr="Brainstorming con riempimento a tinta unita">
            <a:extLst>
              <a:ext uri="{FF2B5EF4-FFF2-40B4-BE49-F238E27FC236}">
                <a16:creationId xmlns:a16="http://schemas.microsoft.com/office/drawing/2014/main" id="{86084FFB-B551-0E66-7FC5-8A120355814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00248" y="3321415"/>
            <a:ext cx="319382" cy="319382"/>
          </a:xfrm>
          <a:prstGeom prst="rect">
            <a:avLst/>
          </a:prstGeom>
        </p:spPr>
      </p:pic>
      <p:sp>
        <p:nvSpPr>
          <p:cNvPr id="1049" name="CasellaDiTesto 1048">
            <a:extLst>
              <a:ext uri="{FF2B5EF4-FFF2-40B4-BE49-F238E27FC236}">
                <a16:creationId xmlns:a16="http://schemas.microsoft.com/office/drawing/2014/main" id="{2D5C23B0-95C3-7AC1-A877-11FDB02440C0}"/>
              </a:ext>
            </a:extLst>
          </p:cNvPr>
          <p:cNvSpPr txBox="1"/>
          <p:nvPr/>
        </p:nvSpPr>
        <p:spPr>
          <a:xfrm>
            <a:off x="1993135" y="1243074"/>
            <a:ext cx="1260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Key Partners</a:t>
            </a:r>
          </a:p>
        </p:txBody>
      </p:sp>
      <p:sp>
        <p:nvSpPr>
          <p:cNvPr id="1050" name="CasellaDiTesto 1049">
            <a:extLst>
              <a:ext uri="{FF2B5EF4-FFF2-40B4-BE49-F238E27FC236}">
                <a16:creationId xmlns:a16="http://schemas.microsoft.com/office/drawing/2014/main" id="{FA955AD7-A2F1-F076-A45F-AC1023197D81}"/>
              </a:ext>
            </a:extLst>
          </p:cNvPr>
          <p:cNvSpPr txBox="1"/>
          <p:nvPr/>
        </p:nvSpPr>
        <p:spPr>
          <a:xfrm>
            <a:off x="3526691" y="1239264"/>
            <a:ext cx="1153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Key Activities</a:t>
            </a:r>
          </a:p>
        </p:txBody>
      </p:sp>
      <p:sp>
        <p:nvSpPr>
          <p:cNvPr id="1051" name="CasellaDiTesto 1050">
            <a:extLst>
              <a:ext uri="{FF2B5EF4-FFF2-40B4-BE49-F238E27FC236}">
                <a16:creationId xmlns:a16="http://schemas.microsoft.com/office/drawing/2014/main" id="{44AC6982-CA23-6174-7328-2D02B8F9B8C8}"/>
              </a:ext>
            </a:extLst>
          </p:cNvPr>
          <p:cNvSpPr txBox="1"/>
          <p:nvPr/>
        </p:nvSpPr>
        <p:spPr>
          <a:xfrm>
            <a:off x="3569495" y="3264073"/>
            <a:ext cx="1224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Key Resources</a:t>
            </a:r>
          </a:p>
        </p:txBody>
      </p:sp>
      <p:sp>
        <p:nvSpPr>
          <p:cNvPr id="1052" name="CasellaDiTesto 1051">
            <a:extLst>
              <a:ext uri="{FF2B5EF4-FFF2-40B4-BE49-F238E27FC236}">
                <a16:creationId xmlns:a16="http://schemas.microsoft.com/office/drawing/2014/main" id="{36483CA0-A1AD-793A-EC8E-FDD8E17CE2AB}"/>
              </a:ext>
            </a:extLst>
          </p:cNvPr>
          <p:cNvSpPr txBox="1"/>
          <p:nvPr/>
        </p:nvSpPr>
        <p:spPr>
          <a:xfrm>
            <a:off x="5360079" y="4769040"/>
            <a:ext cx="1497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Revenue Streams</a:t>
            </a:r>
          </a:p>
        </p:txBody>
      </p:sp>
      <p:sp>
        <p:nvSpPr>
          <p:cNvPr id="1053" name="CasellaDiTesto 1052">
            <a:extLst>
              <a:ext uri="{FF2B5EF4-FFF2-40B4-BE49-F238E27FC236}">
                <a16:creationId xmlns:a16="http://schemas.microsoft.com/office/drawing/2014/main" id="{37DD3B4C-C8D8-1B58-53C0-036CC995EBE9}"/>
              </a:ext>
            </a:extLst>
          </p:cNvPr>
          <p:cNvSpPr txBox="1"/>
          <p:nvPr/>
        </p:nvSpPr>
        <p:spPr>
          <a:xfrm>
            <a:off x="1945070" y="4770608"/>
            <a:ext cx="1225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Cost Structure</a:t>
            </a:r>
          </a:p>
        </p:txBody>
      </p:sp>
      <p:sp>
        <p:nvSpPr>
          <p:cNvPr id="1054" name="CasellaDiTesto 1053">
            <a:extLst>
              <a:ext uri="{FF2B5EF4-FFF2-40B4-BE49-F238E27FC236}">
                <a16:creationId xmlns:a16="http://schemas.microsoft.com/office/drawing/2014/main" id="{ACE7A4DB-3A30-9E5F-0829-94C6838E950C}"/>
              </a:ext>
            </a:extLst>
          </p:cNvPr>
          <p:cNvSpPr txBox="1"/>
          <p:nvPr/>
        </p:nvSpPr>
        <p:spPr>
          <a:xfrm>
            <a:off x="7041663" y="3278847"/>
            <a:ext cx="1260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Channels</a:t>
            </a:r>
          </a:p>
        </p:txBody>
      </p:sp>
      <p:sp>
        <p:nvSpPr>
          <p:cNvPr id="1055" name="CasellaDiTesto 1054">
            <a:extLst>
              <a:ext uri="{FF2B5EF4-FFF2-40B4-BE49-F238E27FC236}">
                <a16:creationId xmlns:a16="http://schemas.microsoft.com/office/drawing/2014/main" id="{476A8873-34C1-5096-A151-294268A08381}"/>
              </a:ext>
            </a:extLst>
          </p:cNvPr>
          <p:cNvSpPr txBox="1"/>
          <p:nvPr/>
        </p:nvSpPr>
        <p:spPr>
          <a:xfrm>
            <a:off x="5312832" y="1208049"/>
            <a:ext cx="1260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Value Proposition</a:t>
            </a:r>
          </a:p>
        </p:txBody>
      </p:sp>
      <p:sp>
        <p:nvSpPr>
          <p:cNvPr id="1056" name="CasellaDiTesto 1055">
            <a:extLst>
              <a:ext uri="{FF2B5EF4-FFF2-40B4-BE49-F238E27FC236}">
                <a16:creationId xmlns:a16="http://schemas.microsoft.com/office/drawing/2014/main" id="{CC1D3233-A5B3-E91E-164A-C247206C2501}"/>
              </a:ext>
            </a:extLst>
          </p:cNvPr>
          <p:cNvSpPr txBox="1"/>
          <p:nvPr/>
        </p:nvSpPr>
        <p:spPr>
          <a:xfrm>
            <a:off x="7047107" y="1207298"/>
            <a:ext cx="1432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Customer Relationships</a:t>
            </a:r>
          </a:p>
        </p:txBody>
      </p:sp>
      <p:sp>
        <p:nvSpPr>
          <p:cNvPr id="1057" name="CasellaDiTesto 1056">
            <a:extLst>
              <a:ext uri="{FF2B5EF4-FFF2-40B4-BE49-F238E27FC236}">
                <a16:creationId xmlns:a16="http://schemas.microsoft.com/office/drawing/2014/main" id="{C53BD93F-7A12-0C90-E598-6D77C12D9508}"/>
              </a:ext>
            </a:extLst>
          </p:cNvPr>
          <p:cNvSpPr txBox="1"/>
          <p:nvPr/>
        </p:nvSpPr>
        <p:spPr>
          <a:xfrm>
            <a:off x="8720833" y="1207299"/>
            <a:ext cx="1260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Customer Segments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D379043-05BC-9619-E0F6-927E5E6751E3}"/>
              </a:ext>
            </a:extLst>
          </p:cNvPr>
          <p:cNvSpPr/>
          <p:nvPr/>
        </p:nvSpPr>
        <p:spPr>
          <a:xfrm>
            <a:off x="3645420" y="170045"/>
            <a:ext cx="4901159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52323"/>
                </a:solidFill>
              </a:rPr>
              <a:t>Business Model Canvas</a:t>
            </a:r>
            <a:endParaRPr lang="it-IT" sz="1400" dirty="0">
              <a:solidFill>
                <a:srgbClr val="252323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DEB998D-76C3-A1DC-072B-E40722F814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4256928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15C3447-2915-BF65-9E5E-84BCAD4F9A9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19835"/>
            <a:ext cx="506849" cy="506849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9A3629A3-1A6B-7C81-C0FB-6708291E83F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8A40E638-088F-FFBF-FE8D-8969E72EE61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878" y="6153857"/>
            <a:ext cx="651140" cy="651140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D72AB024-2640-AB28-E9D9-9E23DD81FDB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C3695A11-AC50-FCE3-561C-031C802D337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72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>
            <a:extLst>
              <a:ext uri="{FF2B5EF4-FFF2-40B4-BE49-F238E27FC236}">
                <a16:creationId xmlns:a16="http://schemas.microsoft.com/office/drawing/2014/main" id="{5028C2C9-CCC8-EE34-AF7F-ADB7695CE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082" y="1022872"/>
            <a:ext cx="3219727" cy="15346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0F1736EF-CA39-1E7F-11EE-6CA9705DF196}"/>
              </a:ext>
            </a:extLst>
          </p:cNvPr>
          <p:cNvSpPr/>
          <p:nvPr/>
        </p:nvSpPr>
        <p:spPr>
          <a:xfrm>
            <a:off x="322325" y="363691"/>
            <a:ext cx="11703419" cy="6130618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744CFC2-6502-8DDE-92BB-94FCC5FA579B}"/>
              </a:ext>
            </a:extLst>
          </p:cNvPr>
          <p:cNvSpPr txBox="1"/>
          <p:nvPr/>
        </p:nvSpPr>
        <p:spPr>
          <a:xfrm>
            <a:off x="756255" y="3050468"/>
            <a:ext cx="1067948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Fornitori di materiali e componenti: Elica Spa collabora con fornitori di materiali e componenti chiave per la produzione dei suoi prodotti di ventilazione. Questi partner forniscono materiali di alta qualità e componenti essenziali per garantire la produzione di prodotti affidabili e performanti.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Rivenditori e distributori: Elica Spa si affida a una rete di rivenditori e distributori per la distribuzione e la vendita dei suoi prodotti. Questi partner sono responsabili della commercializzazione, della promozione e della vendita dei prodotti di Elica Spa attraverso i loro canali di distribuzione, consentendo all'azienda di raggiungere un'ampia base di clienti.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Costruttori di case: L'azienda collabora con costruttori di case e sviluppatori immobiliari per integrare i suoi prodotti di ventilazione nelle nuove abitazioni. Questa partnership consente a Elica Spa di essere coinvolta fin dalle prime fasi di progettazione e costruzione, assicurando l'integrazione ottimale dei suoi prodotti nel contesto delle nuove case.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Progettisti di cucine: Elica Spa collabora con progettisti di cucine e professionisti dell'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Söhne"/>
              </a:rPr>
              <a:t>interior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 design per fornire soluzioni di ventilazione personalizzate e di design per progetti specifici. Questi partner contribuiscono a creare soluzioni integrate e esteticamente gradevoli che soddisfano le esigenze dei clienti e migliorano l'aspetto delle cucine.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Centri di ricerca e sviluppo: Elica Spa può collaborare con centri di ricerca e sviluppo, istituti accademici o altre aziende specializzate per l'innovazione tecnologica e il progresso nella ventilazione domestica. Queste partnership possono contribuire allo sviluppo di nuove tecnologie, miglioramenti produttivi e all'implementazione di soluzioni all'avanguardia nel settore.</a:t>
            </a:r>
          </a:p>
          <a:p>
            <a:endParaRPr lang="it-IT" sz="12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C34BB2-8A6C-D3A4-45EB-1D8587C8FEA9}"/>
              </a:ext>
            </a:extLst>
          </p:cNvPr>
          <p:cNvSpPr txBox="1"/>
          <p:nvPr/>
        </p:nvSpPr>
        <p:spPr>
          <a:xfrm>
            <a:off x="1962253" y="2372808"/>
            <a:ext cx="5126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90A44D-6071-8413-94D6-70754B4B2BC1}"/>
              </a:ext>
            </a:extLst>
          </p:cNvPr>
          <p:cNvSpPr txBox="1"/>
          <p:nvPr/>
        </p:nvSpPr>
        <p:spPr>
          <a:xfrm>
            <a:off x="1284927" y="1322360"/>
            <a:ext cx="48891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Key Partners</a:t>
            </a:r>
          </a:p>
        </p:txBody>
      </p:sp>
    </p:spTree>
    <p:extLst>
      <p:ext uri="{BB962C8B-B14F-4D97-AF65-F5344CB8AC3E}">
        <p14:creationId xmlns:p14="http://schemas.microsoft.com/office/powerpoint/2010/main" val="618130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ELICA Cappa a Parete, Linea VERTIGO WH/F/120, Classe Energetica B, Vetro  Bianco - PRF0079556C">
            <a:extLst>
              <a:ext uri="{FF2B5EF4-FFF2-40B4-BE49-F238E27FC236}">
                <a16:creationId xmlns:a16="http://schemas.microsoft.com/office/drawing/2014/main" id="{CB0B9C7C-F15A-CE56-084A-B3A0870BB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8" r="4077"/>
          <a:stretch/>
        </p:blipFill>
        <p:spPr bwMode="auto">
          <a:xfrm>
            <a:off x="1159497" y="445916"/>
            <a:ext cx="3269379" cy="24584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0F1736EF-CA39-1E7F-11EE-6CA9705DF196}"/>
              </a:ext>
            </a:extLst>
          </p:cNvPr>
          <p:cNvSpPr/>
          <p:nvPr/>
        </p:nvSpPr>
        <p:spPr>
          <a:xfrm>
            <a:off x="285853" y="353583"/>
            <a:ext cx="11620293" cy="6091076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744CFC2-6502-8DDE-92BB-94FCC5FA579B}"/>
              </a:ext>
            </a:extLst>
          </p:cNvPr>
          <p:cNvSpPr txBox="1"/>
          <p:nvPr/>
        </p:nvSpPr>
        <p:spPr>
          <a:xfrm>
            <a:off x="518647" y="2951841"/>
            <a:ext cx="1115470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Innovazione tecnologica: Elica Spa si impegna a offrire prodotti di ventilazione all'avanguardia, utilizzando tecnologie innovative per garantire prestazioni superiori e funzionalità avanzate. La continua ricerca e sviluppo dell'azienda le consente di introdurre sul mercato soluzioni di ventilazione all'avanguardia che soddisfano le esigenze e le aspettative dei clienti.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Design accattivante: Elica Spa si distingue per il design dei suoi prodotti di ventilazione. Oltre a offrire funzionalità e prestazioni elevate, i prodotti sono progettati con attenzione all'estetica e all'armonia con l'ambiente circostante, fornendo soluzioni di ventilazione che migliorano l'aspetto delle cucine e degli spazi abitativi.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Qualità e affidabilità: Elica Spa si impegna a offrire prodotti di alta qualità e affidabili. La qualità dei materiali utilizzati e la precisione nella produzione garantiscono prodotti durevoli, sicuri e performanti. L'azienda effettua rigorosi controlli di qualità per assicurare che ogni prodotto risponda ai più elevati standard.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Miglioramento della qualità dell'aria: Uno dei valori fondamentali di Elica Spa è migliorare la qualità dell'aria negli ambienti domestici. I suoi prodotti di ventilazione sono progettati per rimuovere efficacemente fumi, odori, vapori e agenti inquinanti, offrendo un ambiente più sano e confortevole per i clienti.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Esperienza di cucina superiore: Elica Spa si impegna a fornire un'esperienza di cucina superiore ai suoi clienti. I suoi prodotti di ventilazione assicurano la rimozione efficiente dei fumi di cottura, garantendo una cucina pulita, senza odori e con una migliore circolazione dell'aria, creando un ambiente più piacevole e confortevole durante la preparazione dei pasti.</a:t>
            </a:r>
          </a:p>
          <a:p>
            <a:endParaRPr lang="it-IT" sz="12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C34BB2-8A6C-D3A4-45EB-1D8587C8FEA9}"/>
              </a:ext>
            </a:extLst>
          </p:cNvPr>
          <p:cNvSpPr txBox="1"/>
          <p:nvPr/>
        </p:nvSpPr>
        <p:spPr>
          <a:xfrm>
            <a:off x="1801091" y="2372808"/>
            <a:ext cx="5126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90A44D-6071-8413-94D6-70754B4B2BC1}"/>
              </a:ext>
            </a:extLst>
          </p:cNvPr>
          <p:cNvSpPr txBox="1"/>
          <p:nvPr/>
        </p:nvSpPr>
        <p:spPr>
          <a:xfrm>
            <a:off x="1435503" y="732392"/>
            <a:ext cx="38915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Value Proposition</a:t>
            </a:r>
          </a:p>
        </p:txBody>
      </p:sp>
    </p:spTree>
    <p:extLst>
      <p:ext uri="{BB962C8B-B14F-4D97-AF65-F5344CB8AC3E}">
        <p14:creationId xmlns:p14="http://schemas.microsoft.com/office/powerpoint/2010/main" val="1456705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lica Propulsion Laboratory">
            <a:extLst>
              <a:ext uri="{FF2B5EF4-FFF2-40B4-BE49-F238E27FC236}">
                <a16:creationId xmlns:a16="http://schemas.microsoft.com/office/drawing/2014/main" id="{D616D955-01DD-49DA-EA16-4F709A051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692" y="1145779"/>
            <a:ext cx="2486876" cy="16579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con due angoli in diagonale arrotondati 2">
            <a:extLst>
              <a:ext uri="{FF2B5EF4-FFF2-40B4-BE49-F238E27FC236}">
                <a16:creationId xmlns:a16="http://schemas.microsoft.com/office/drawing/2014/main" id="{E5D4AC17-6AFB-15BB-D2D2-31CCBAA0B40B}"/>
              </a:ext>
            </a:extLst>
          </p:cNvPr>
          <p:cNvSpPr/>
          <p:nvPr/>
        </p:nvSpPr>
        <p:spPr>
          <a:xfrm>
            <a:off x="5915771" y="1047245"/>
            <a:ext cx="6134556" cy="5335082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28" name="Picture 4" descr="ELICA SPA - Componenti e Sistemi per Impianti">
            <a:extLst>
              <a:ext uri="{FF2B5EF4-FFF2-40B4-BE49-F238E27FC236}">
                <a16:creationId xmlns:a16="http://schemas.microsoft.com/office/drawing/2014/main" id="{40A65E60-FABA-0730-B548-E234E26BF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65" y="1290921"/>
            <a:ext cx="3897304" cy="12250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0F1736EF-CA39-1E7F-11EE-6CA9705DF196}"/>
              </a:ext>
            </a:extLst>
          </p:cNvPr>
          <p:cNvSpPr/>
          <p:nvPr/>
        </p:nvSpPr>
        <p:spPr>
          <a:xfrm>
            <a:off x="203199" y="1047245"/>
            <a:ext cx="5637613" cy="5335082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C34BB2-8A6C-D3A4-45EB-1D8587C8FEA9}"/>
              </a:ext>
            </a:extLst>
          </p:cNvPr>
          <p:cNvSpPr txBox="1"/>
          <p:nvPr/>
        </p:nvSpPr>
        <p:spPr>
          <a:xfrm>
            <a:off x="1801091" y="2372808"/>
            <a:ext cx="2599553" cy="36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90A44D-6071-8413-94D6-70754B4B2BC1}"/>
              </a:ext>
            </a:extLst>
          </p:cNvPr>
          <p:cNvSpPr txBox="1"/>
          <p:nvPr/>
        </p:nvSpPr>
        <p:spPr>
          <a:xfrm>
            <a:off x="615765" y="1185884"/>
            <a:ext cx="27000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Key </a:t>
            </a:r>
            <a:r>
              <a:rPr lang="it-IT" sz="4000" dirty="0" err="1">
                <a:solidFill>
                  <a:schemeClr val="bg1"/>
                </a:solidFill>
              </a:rPr>
              <a:t>resources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B8C239-918B-99CD-9FC1-3B16D7F93FCD}"/>
              </a:ext>
            </a:extLst>
          </p:cNvPr>
          <p:cNvSpPr txBox="1"/>
          <p:nvPr/>
        </p:nvSpPr>
        <p:spPr>
          <a:xfrm>
            <a:off x="6791673" y="1406287"/>
            <a:ext cx="2373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Key activities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ED8FD6E-333B-D59C-B5F5-6D7AA134D77B}"/>
              </a:ext>
            </a:extLst>
          </p:cNvPr>
          <p:cNvSpPr txBox="1"/>
          <p:nvPr/>
        </p:nvSpPr>
        <p:spPr>
          <a:xfrm>
            <a:off x="457507" y="3019139"/>
            <a:ext cx="528671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Ricerca e sviluppo: Elica Spa investe significativamente nella ricerca e sviluppo per innovare i suoi prodotti di ventilazione e rimanere all'avanguardia nel settore.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Competenze tecniche: L'azienda dispone di un team di professionisti altamente qualificati nel campo della ventilazione e dell'ingegneria, che contribuiscono allo sviluppo e alla produzione di prodotti di alta qualità.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Infrastrutture di produzione: Elica Spa possiede e gestisce le proprie strutture di produzione, che comprendono impianti, attrezzature specializzate e linee di assemblaggio, garantendo il controllo sulla qualità e l'efficienza produttiva.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Marchio e reputazione: Il marchio consolidato e la reputazione di Elica Spa nel settore della ventilazione domestica sono risorse di grande valore, che le consentono di attrarre clienti fedeli e distinguersi dalla concorrenza</a:t>
            </a:r>
            <a:r>
              <a:rPr lang="it-IT" sz="1200" b="0" i="0" dirty="0">
                <a:solidFill>
                  <a:schemeClr val="bg1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434280E-0F8B-4297-EB79-EF48AA764C35}"/>
              </a:ext>
            </a:extLst>
          </p:cNvPr>
          <p:cNvSpPr txBox="1"/>
          <p:nvPr/>
        </p:nvSpPr>
        <p:spPr>
          <a:xfrm>
            <a:off x="6091736" y="2803696"/>
            <a:ext cx="57716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Progettazione e sviluppo di nuovi prodotti: Elica investe risorse significative nella ricerca, progettazione e sviluppo di nuovi prodotti innovativi nel campo delle cappe aspiranti, dei sistemi di ventilazione e delle soluzioni per la purificazione dell'aria.</a:t>
            </a:r>
            <a:endParaRPr lang="it-IT" sz="1400" b="0" i="0" u="sng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Produzione e assemblaggio: Elica Spa gestisce internamente le attività di produzione e assemblaggio dei suoi prodotti di ventilazione, garantendo il controllo sulla qualità, l'efficienza e la personalizzazione dei prodotti.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Marketing e vendite: Elica Spa svolge attività di marketing e vendite per promuovere i suoi prodotti, raggiungere nuovi clienti e mantenere relazioni di lungo termine con i clienti esistenti. Ciò include campagne pubblicitarie, partecipazione a fiere, gestione dei canali di distribuzione e supporto alle vendite.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Servizio clienti e supporto post-vendita: Elica Spa fornisce un servizio clienti di qualità e supporto post-vendita per garantire la soddisfazione dei clienti. Ciò include assistenza tecnica, gestione delle richieste di garanzia, installazione e risoluzione di eventuali problemi o domande dei clienti.</a:t>
            </a:r>
          </a:p>
        </p:txBody>
      </p:sp>
    </p:spTree>
    <p:extLst>
      <p:ext uri="{BB962C8B-B14F-4D97-AF65-F5344CB8AC3E}">
        <p14:creationId xmlns:p14="http://schemas.microsoft.com/office/powerpoint/2010/main" val="1901404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egozi Elica in provincia di Roma - Designbest">
            <a:extLst>
              <a:ext uri="{FF2B5EF4-FFF2-40B4-BE49-F238E27FC236}">
                <a16:creationId xmlns:a16="http://schemas.microsoft.com/office/drawing/2014/main" id="{0DA057F3-7EE4-2810-50CF-15A81F4FF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39" y="247666"/>
            <a:ext cx="3178412" cy="11351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ustomer relationship: Everything you need to know (+ free strategy plan)">
            <a:extLst>
              <a:ext uri="{FF2B5EF4-FFF2-40B4-BE49-F238E27FC236}">
                <a16:creationId xmlns:a16="http://schemas.microsoft.com/office/drawing/2014/main" id="{18CD4982-504E-6870-1A1F-046A55F46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901" y="117748"/>
            <a:ext cx="2313829" cy="15420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con due angoli in diagonale arrotondati 2">
            <a:extLst>
              <a:ext uri="{FF2B5EF4-FFF2-40B4-BE49-F238E27FC236}">
                <a16:creationId xmlns:a16="http://schemas.microsoft.com/office/drawing/2014/main" id="{E5D4AC17-6AFB-15BB-D2D2-31CCBAA0B40B}"/>
              </a:ext>
            </a:extLst>
          </p:cNvPr>
          <p:cNvSpPr/>
          <p:nvPr/>
        </p:nvSpPr>
        <p:spPr>
          <a:xfrm>
            <a:off x="6157524" y="61433"/>
            <a:ext cx="5892801" cy="3540997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0F1736EF-CA39-1E7F-11EE-6CA9705DF196}"/>
              </a:ext>
            </a:extLst>
          </p:cNvPr>
          <p:cNvSpPr/>
          <p:nvPr/>
        </p:nvSpPr>
        <p:spPr>
          <a:xfrm>
            <a:off x="203198" y="61433"/>
            <a:ext cx="5892801" cy="3540997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054" name="Picture 6" descr="Le migliori cappe aspiranti da cucina del 2023: guida all'acquisto">
            <a:extLst>
              <a:ext uri="{FF2B5EF4-FFF2-40B4-BE49-F238E27FC236}">
                <a16:creationId xmlns:a16="http://schemas.microsoft.com/office/drawing/2014/main" id="{BBCD0B93-D778-30F3-46FF-BA74BC46D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93" y="3661591"/>
            <a:ext cx="1642406" cy="10945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C34BB2-8A6C-D3A4-45EB-1D8587C8FEA9}"/>
              </a:ext>
            </a:extLst>
          </p:cNvPr>
          <p:cNvSpPr txBox="1"/>
          <p:nvPr/>
        </p:nvSpPr>
        <p:spPr>
          <a:xfrm>
            <a:off x="1801090" y="1386996"/>
            <a:ext cx="2599553" cy="36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90A44D-6071-8413-94D6-70754B4B2BC1}"/>
              </a:ext>
            </a:extLst>
          </p:cNvPr>
          <p:cNvSpPr txBox="1"/>
          <p:nvPr/>
        </p:nvSpPr>
        <p:spPr>
          <a:xfrm>
            <a:off x="1159110" y="494324"/>
            <a:ext cx="270009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400" dirty="0" err="1">
                <a:solidFill>
                  <a:schemeClr val="bg1"/>
                </a:solidFill>
              </a:rPr>
              <a:t>Channels</a:t>
            </a:r>
            <a:endParaRPr lang="it-IT" sz="3400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B8C239-918B-99CD-9FC1-3B16D7F93FCD}"/>
              </a:ext>
            </a:extLst>
          </p:cNvPr>
          <p:cNvSpPr txBox="1"/>
          <p:nvPr/>
        </p:nvSpPr>
        <p:spPr>
          <a:xfrm>
            <a:off x="6626767" y="247666"/>
            <a:ext cx="307754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400" dirty="0">
                <a:solidFill>
                  <a:schemeClr val="bg1"/>
                </a:solidFill>
              </a:rPr>
              <a:t>Customer </a:t>
            </a:r>
            <a:r>
              <a:rPr lang="it-IT" sz="3400" dirty="0" err="1">
                <a:solidFill>
                  <a:schemeClr val="bg1"/>
                </a:solidFill>
              </a:rPr>
              <a:t>relationships</a:t>
            </a:r>
            <a:endParaRPr lang="it-IT" sz="3400" dirty="0">
              <a:solidFill>
                <a:schemeClr val="bg1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ED8FD6E-333B-D59C-B5F5-6D7AA134D77B}"/>
              </a:ext>
            </a:extLst>
          </p:cNvPr>
          <p:cNvSpPr txBox="1"/>
          <p:nvPr/>
        </p:nvSpPr>
        <p:spPr>
          <a:xfrm>
            <a:off x="487139" y="1761801"/>
            <a:ext cx="5113863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Canali di vendita diretti: Elica utilizza canali di vendita diretti, come i suoi punti vendita fisici, showroom o negozi online, per vendere direttamente i suoi prodotti ai clienti.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Rivenditori e distributori di elettrodomestici: Elica collabora con rivenditori e distributori autorizzati per ampliare la sua presenza sul mercato e raggiungere una vasta base di clienti. Questi partner vendono i prodotti Elica attraverso i loro canali di distribuzione, come negozi di elettrodomestici o punti vendita specializzati.</a:t>
            </a:r>
          </a:p>
          <a:p>
            <a:pPr algn="l">
              <a:buFont typeface="+mj-lt"/>
              <a:buAutoNum type="arabicPeriod"/>
            </a:pPr>
            <a:endParaRPr lang="it-IT" sz="14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434280E-0F8B-4297-EB79-EF48AA764C35}"/>
              </a:ext>
            </a:extLst>
          </p:cNvPr>
          <p:cNvSpPr txBox="1"/>
          <p:nvPr/>
        </p:nvSpPr>
        <p:spPr>
          <a:xfrm>
            <a:off x="6285398" y="1708706"/>
            <a:ext cx="5764927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Assistenza </a:t>
            </a:r>
            <a:r>
              <a:rPr lang="it-IT" sz="1300" b="0" i="0" dirty="0" err="1">
                <a:solidFill>
                  <a:schemeClr val="bg1"/>
                </a:solidFill>
                <a:effectLst/>
                <a:latin typeface="Söhne"/>
              </a:rPr>
              <a:t>pre</a:t>
            </a: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-vendita: Elica fornisce assistenza ai clienti in fase di ricerca e selezione dei prodotti, aiutandoli a comprendere le caratteristiche e le prestazioni dei prodotti Elica e a trovare la soluzione migliore per le loro esigenze.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Assistenza post-vendita: Elica fornisce un servizio di assistenza clienti per aiutare i clienti con la manutenzione, le riparazioni e la risoluzione di eventuali problemi con i prodotti Elica.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Comunità online: Elica ha una forte presenza sui canali digitali e gestisce una comunità online, dove i clienti possono condividere esperienze, opinioni e suggerimenti con altri proprietari di prodotti Elica</a:t>
            </a:r>
          </a:p>
        </p:txBody>
      </p:sp>
      <p:sp>
        <p:nvSpPr>
          <p:cNvPr id="5" name="Rettangolo con due angoli in diagonale arrotondati 4">
            <a:extLst>
              <a:ext uri="{FF2B5EF4-FFF2-40B4-BE49-F238E27FC236}">
                <a16:creationId xmlns:a16="http://schemas.microsoft.com/office/drawing/2014/main" id="{E1133704-09B3-98D2-7F85-2B9027D340C1}"/>
              </a:ext>
            </a:extLst>
          </p:cNvPr>
          <p:cNvSpPr/>
          <p:nvPr/>
        </p:nvSpPr>
        <p:spPr>
          <a:xfrm>
            <a:off x="203198" y="3655004"/>
            <a:ext cx="11847127" cy="3140664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409C6A1-79A4-9ECC-8439-4F3A31214326}"/>
              </a:ext>
            </a:extLst>
          </p:cNvPr>
          <p:cNvSpPr txBox="1"/>
          <p:nvPr/>
        </p:nvSpPr>
        <p:spPr>
          <a:xfrm>
            <a:off x="697412" y="3596982"/>
            <a:ext cx="22684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</a:rPr>
              <a:t>Customer </a:t>
            </a:r>
            <a:r>
              <a:rPr lang="it-IT" sz="3200" dirty="0" err="1">
                <a:solidFill>
                  <a:schemeClr val="bg1"/>
                </a:solidFill>
              </a:rPr>
              <a:t>Segments</a:t>
            </a:r>
            <a:endParaRPr lang="it-IT" sz="3200" dirty="0">
              <a:solidFill>
                <a:schemeClr val="bg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365CD94-AC17-08D5-F612-32B508435FAB}"/>
              </a:ext>
            </a:extLst>
          </p:cNvPr>
          <p:cNvSpPr txBox="1"/>
          <p:nvPr/>
        </p:nvSpPr>
        <p:spPr>
          <a:xfrm>
            <a:off x="349979" y="4685164"/>
            <a:ext cx="1161509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Clienti privati: Elica si rivolge a clienti privati che sono proprietari di abitazioni e che cercano soluzioni per la ventilazione e la purificazione dell'aria nelle loro cucine. Questi clienti includono sia proprietari di case nuove che di case in fase di ristrutturazione o aggiornamento. Elica offre una vasta gamma di cappe aspiranti e sistemi di ventilazione progettati per soddisfare le diverse esigenze di questo segmento di clientela.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Rivenditori e distributori: Elica collabora con rivenditori e distributori che operano nel settore dell'elettronica di consumo e dell'arredamento per fornire i propri prodotti. Questo segmento di clientela include negozi di elettrodomestici, grandi magazzini, rivenditori specializzati e piattaforme di e-commerce. Elica lavora con questi partner per garantire la disponibilità dei propri prodotti sul mercato e raggiungere un'ampia base di clienti attraverso canali di distribuzione diversificati.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Clienti commerciali: Oltre ai clienti privati, Elica si rivolge anche a clienti commerciali, come ristoranti, hotel, bar, caffetterie e altre attività di ristorazione. Questi clienti hanno bisogno di soluzioni di ventilazione e filtraggio dell'aria per le loro cucine commerciali, che richiedono prestazioni elevate e conformità normative specifiche. Elica offre prodotti e servizi personalizzati per soddisfare le esigenze di questo segmento di clientela, che spesso richiede soluzioni su misura e una maggiore potenza di aspirazione.</a:t>
            </a:r>
          </a:p>
        </p:txBody>
      </p:sp>
    </p:spTree>
    <p:extLst>
      <p:ext uri="{BB962C8B-B14F-4D97-AF65-F5344CB8AC3E}">
        <p14:creationId xmlns:p14="http://schemas.microsoft.com/office/powerpoint/2010/main" val="1980509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Bouncing price' technique – good or bad? – Price2Spy® Blog">
            <a:extLst>
              <a:ext uri="{FF2B5EF4-FFF2-40B4-BE49-F238E27FC236}">
                <a16:creationId xmlns:a16="http://schemas.microsoft.com/office/drawing/2014/main" id="{59C077D1-B944-3909-F5F0-B61631661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077" y="166484"/>
            <a:ext cx="1717893" cy="11278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sa sono i soldi">
            <a:extLst>
              <a:ext uri="{FF2B5EF4-FFF2-40B4-BE49-F238E27FC236}">
                <a16:creationId xmlns:a16="http://schemas.microsoft.com/office/drawing/2014/main" id="{7E3C628C-1D92-5429-AEFD-D4D58D1F3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2506" y="213049"/>
            <a:ext cx="1867813" cy="10509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0F1736EF-CA39-1E7F-11EE-6CA9705DF196}"/>
              </a:ext>
            </a:extLst>
          </p:cNvPr>
          <p:cNvSpPr/>
          <p:nvPr/>
        </p:nvSpPr>
        <p:spPr>
          <a:xfrm>
            <a:off x="89203" y="140796"/>
            <a:ext cx="5892801" cy="6437767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C34BB2-8A6C-D3A4-45EB-1D8587C8FEA9}"/>
              </a:ext>
            </a:extLst>
          </p:cNvPr>
          <p:cNvSpPr txBox="1"/>
          <p:nvPr/>
        </p:nvSpPr>
        <p:spPr>
          <a:xfrm>
            <a:off x="1687095" y="1466360"/>
            <a:ext cx="2599553" cy="36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90A44D-6071-8413-94D6-70754B4B2BC1}"/>
              </a:ext>
            </a:extLst>
          </p:cNvPr>
          <p:cNvSpPr txBox="1"/>
          <p:nvPr/>
        </p:nvSpPr>
        <p:spPr>
          <a:xfrm>
            <a:off x="788004" y="146032"/>
            <a:ext cx="302366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400" dirty="0">
                <a:solidFill>
                  <a:schemeClr val="bg1"/>
                </a:solidFill>
              </a:rPr>
              <a:t>Revenue streams</a:t>
            </a:r>
          </a:p>
        </p:txBody>
      </p:sp>
      <p:sp>
        <p:nvSpPr>
          <p:cNvPr id="3" name="Rettangolo con due angoli in diagonale arrotondati 2">
            <a:extLst>
              <a:ext uri="{FF2B5EF4-FFF2-40B4-BE49-F238E27FC236}">
                <a16:creationId xmlns:a16="http://schemas.microsoft.com/office/drawing/2014/main" id="{E5D4AC17-6AFB-15BB-D2D2-31CCBAA0B40B}"/>
              </a:ext>
            </a:extLst>
          </p:cNvPr>
          <p:cNvSpPr/>
          <p:nvPr/>
        </p:nvSpPr>
        <p:spPr>
          <a:xfrm>
            <a:off x="6157525" y="140795"/>
            <a:ext cx="5892801" cy="6437767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B8C239-918B-99CD-9FC1-3B16D7F93FCD}"/>
              </a:ext>
            </a:extLst>
          </p:cNvPr>
          <p:cNvSpPr txBox="1"/>
          <p:nvPr/>
        </p:nvSpPr>
        <p:spPr>
          <a:xfrm>
            <a:off x="6906132" y="140795"/>
            <a:ext cx="241279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400" dirty="0">
                <a:solidFill>
                  <a:schemeClr val="bg1"/>
                </a:solidFill>
              </a:rPr>
              <a:t>Cost </a:t>
            </a:r>
            <a:r>
              <a:rPr lang="it-IT" sz="3400" dirty="0" err="1">
                <a:solidFill>
                  <a:schemeClr val="bg1"/>
                </a:solidFill>
              </a:rPr>
              <a:t>structure</a:t>
            </a:r>
            <a:endParaRPr lang="it-IT" sz="3400" dirty="0">
              <a:solidFill>
                <a:schemeClr val="bg1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ED8FD6E-333B-D59C-B5F5-6D7AA134D77B}"/>
              </a:ext>
            </a:extLst>
          </p:cNvPr>
          <p:cNvSpPr txBox="1"/>
          <p:nvPr/>
        </p:nvSpPr>
        <p:spPr>
          <a:xfrm>
            <a:off x="302394" y="1212552"/>
            <a:ext cx="511386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Vendita diretta dei prodotti: Elica genera entrate attraverso la vendita diretta dei suoi prodotti ai clienti finali. Questo include la vendita di cappe aspiranti, sistemi di ventilazione e soluzioni per la purificazione dell'aria attraverso i propri negozi fisici, showroom e negozio online. Le entrate derivanti dalla vendita diretta sono basate sul prezzo di vendita dei prodotti e sul volume delle vendite effettuate.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Vendita ai rivenditori e distributori: Elica genera ricavi attraverso la vendita dei suoi prodotti ai rivenditori e distributori autorizzati. Questo flusso di ricavi dipende dalla quantità di prodotti venduti ai partner di distribuzione, che a loro volta li rivendono ai clienti finali. La ricchezza dipende dal margine tra il prezzo di vendita all'ingrosso ai rivenditori e il costo di produzione dei prodotti.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Servizi di assistenza e manutenzione: Elica può generare entrate attraverso la fornitura di servizi di assistenza e manutenzione dei suoi prodotti. Questi servizi includono l'installazione professionale dei prodotti Elica presso i clienti, la manutenzione periodica e l'assistenza tecnica per risolvere problemi o fornire supporto post-vendita. Le entrate derivanti da questi servizi possono essere basate su tariffe orarie, contratti di manutenzione o pacchetti di servizi aggiuntivi.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Licenze e royalties: Elica può generare entrate attraverso partnership strategiche e accordi di licenza con altre aziende. Questi accordi potrebbero includere la concessione di licenze per l'uso della tecnologia Elica da parte di altre aziende o la collaborazione per lo sviluppo congiunto di nuovi prodotti. Le entrate da partnership e accordi di licenza possono derivare da royalty, pagamenti di licenza o quote di vendita dei prodotti congiunti.</a:t>
            </a:r>
          </a:p>
          <a:p>
            <a:pPr algn="l">
              <a:buFont typeface="+mj-lt"/>
              <a:buAutoNum type="arabicPeriod"/>
            </a:pPr>
            <a:endParaRPr lang="it-IT" sz="14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434280E-0F8B-4297-EB79-EF48AA764C35}"/>
              </a:ext>
            </a:extLst>
          </p:cNvPr>
          <p:cNvSpPr txBox="1"/>
          <p:nvPr/>
        </p:nvSpPr>
        <p:spPr>
          <a:xfrm>
            <a:off x="6247303" y="1284805"/>
            <a:ext cx="5323215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Costi di produzione: Elica affronta costi di produzione associati alla fabbricazione dei suoi prodotti, compresi i costi dei materiali, della manodopera e delle forniture necessarie per la produzione. Questi costi possono includere l'acquisto di componenti, la gestione delle linee di produzione, la logistica dei materiali e la gestione dell'inventario.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Costi di ricerca e sviluppo: Elica investe in attività di ricerca e sviluppo per innovare i propri prodotti e sviluppare nuove soluzioni tecnologiche nel settore delle cappe aspiranti, dei sistemi di ventilazione e della purificazione dell'aria. Questi costi possono comprendere i salari e i benefici dei ricercatori e degli ingegneri, l'acquisto di attrezzature e materiali di laboratorio, i test di prototipi e gli eventuali costi legati a brevetti o licenze.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Costi di marketing e pubblicità: Elica affronta costi associati alle attività di marketing e pubblicità per promuovere i propri prodotti e aumentare la consapevolezza del marchio. Questi costi possono includere campagne pubblicitarie, spot televisivi, annunci stampati, marketing digitale, partecipazione a fiere e eventi del settore, creazione di contenuti promozionali e gestione di campagne sui social media.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Costi di distribuzione e vendita: Elica sostiene costi legati alla distribuzione e alla vendita dei suoi prodotti. Ciò include i costi di gestione della rete di distribuzione, l'adeguamento logistico, le spese di spedizione e consegna dei prodotti ai clienti, nonché i costi del personale di vendita, come le provvigioni e i salari dei rappresentanti di vendita.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Costi amministrativi e generali: Elica affronta costi amministrativi e generali, che includono i costi dei dipendenti amministrativi, la gestione delle risorse umane, i servizi legali e contabili, gli affitti degli uffici, le spese di viaggio e le utenze.</a:t>
            </a:r>
          </a:p>
        </p:txBody>
      </p:sp>
    </p:spTree>
    <p:extLst>
      <p:ext uri="{BB962C8B-B14F-4D97-AF65-F5344CB8AC3E}">
        <p14:creationId xmlns:p14="http://schemas.microsoft.com/office/powerpoint/2010/main" val="2792979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1288AF6-590C-5F56-7300-48AD803F3100}"/>
              </a:ext>
            </a:extLst>
          </p:cNvPr>
          <p:cNvSpPr/>
          <p:nvPr/>
        </p:nvSpPr>
        <p:spPr>
          <a:xfrm>
            <a:off x="6934139" y="1343513"/>
            <a:ext cx="5087694" cy="4846724"/>
          </a:xfrm>
          <a:prstGeom prst="roundRect">
            <a:avLst>
              <a:gd name="adj" fmla="val 7722"/>
            </a:avLst>
          </a:prstGeom>
          <a:solidFill>
            <a:srgbClr val="F7E1D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577CCDE-09D2-BF71-EF1F-4FC862BA73F7}"/>
              </a:ext>
            </a:extLst>
          </p:cNvPr>
          <p:cNvSpPr/>
          <p:nvPr/>
        </p:nvSpPr>
        <p:spPr>
          <a:xfrm>
            <a:off x="1564959" y="1343513"/>
            <a:ext cx="5087694" cy="4846724"/>
          </a:xfrm>
          <a:prstGeom prst="roundRect">
            <a:avLst>
              <a:gd name="adj" fmla="val 8740"/>
            </a:avLst>
          </a:prstGeom>
          <a:solidFill>
            <a:srgbClr val="F7E1D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47D0ADD-C1A7-812A-AA24-9DF9268222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6303800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9636B601-C735-7E96-637F-3D8D5CC6D2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19835"/>
            <a:ext cx="506849" cy="506849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8CD27EE-AAA0-94F7-43FA-71501ED813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7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AA57B085-519E-D92B-6546-C2D6A7BD12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878" y="6313067"/>
            <a:ext cx="475152" cy="475152"/>
          </a:xfrm>
          <a:prstGeom prst="rect">
            <a:avLst/>
          </a:prstGeom>
        </p:spPr>
      </p:pic>
      <p:pic>
        <p:nvPicPr>
          <p:cNvPr id="8" name="Picture 11" descr="Icon&#10;&#10;Description automatically generated">
            <a:extLst>
              <a:ext uri="{FF2B5EF4-FFF2-40B4-BE49-F238E27FC236}">
                <a16:creationId xmlns:a16="http://schemas.microsoft.com/office/drawing/2014/main" id="{55A14856-6938-C83F-3A6F-E0BE0F0083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39" y="6190237"/>
            <a:ext cx="610391" cy="610391"/>
          </a:xfrm>
          <a:prstGeom prst="rect">
            <a:avLst/>
          </a:prstGeom>
        </p:spPr>
      </p:pic>
      <p:pic>
        <p:nvPicPr>
          <p:cNvPr id="9" name="Picture 12" descr="Icon&#10;&#10;Description automatically generated">
            <a:extLst>
              <a:ext uri="{FF2B5EF4-FFF2-40B4-BE49-F238E27FC236}">
                <a16:creationId xmlns:a16="http://schemas.microsoft.com/office/drawing/2014/main" id="{299661D8-A32B-ACE0-2DC5-A318A2EE5E4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00F5EC23-9B7D-5A72-3629-D65247DC8C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2314325"/>
              </p:ext>
            </p:extLst>
          </p:nvPr>
        </p:nvGraphicFramePr>
        <p:xfrm>
          <a:off x="1694122" y="1337094"/>
          <a:ext cx="4958530" cy="48531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591E9932-136F-1FB7-2BE4-3AB4E746B8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3834174"/>
              </p:ext>
            </p:extLst>
          </p:nvPr>
        </p:nvGraphicFramePr>
        <p:xfrm>
          <a:off x="7077426" y="1346263"/>
          <a:ext cx="4944406" cy="48595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pic>
        <p:nvPicPr>
          <p:cNvPr id="20" name="Picture 19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2FD93955-CDD6-89C4-A36F-8BA6AC7664D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62" y="3220385"/>
            <a:ext cx="326863" cy="326863"/>
          </a:xfrm>
          <a:prstGeom prst="rect">
            <a:avLst/>
          </a:prstGeom>
        </p:spPr>
      </p:pic>
      <p:pic>
        <p:nvPicPr>
          <p:cNvPr id="22" name="Picture 21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193A629F-29B7-2209-74C9-AF17489265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7" y="2806026"/>
            <a:ext cx="326863" cy="326863"/>
          </a:xfrm>
          <a:prstGeom prst="rect">
            <a:avLst/>
          </a:prstGeom>
        </p:spPr>
      </p:pic>
      <p:pic>
        <p:nvPicPr>
          <p:cNvPr id="24" name="Picture 23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CA032025-91A7-2813-5600-F2CD26A7C3C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61" y="4038696"/>
            <a:ext cx="326904" cy="326904"/>
          </a:xfrm>
          <a:prstGeom prst="rect">
            <a:avLst/>
          </a:prstGeom>
        </p:spPr>
      </p:pic>
      <p:pic>
        <p:nvPicPr>
          <p:cNvPr id="26" name="Picture 25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2654810F-2DFD-9911-4890-53D0C658606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61" y="3629759"/>
            <a:ext cx="326863" cy="326863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A84E498-5914-B625-C88D-0BEC02E20CB2}"/>
              </a:ext>
            </a:extLst>
          </p:cNvPr>
          <p:cNvSpPr/>
          <p:nvPr/>
        </p:nvSpPr>
        <p:spPr>
          <a:xfrm>
            <a:off x="470695" y="3220385"/>
            <a:ext cx="945532" cy="326863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rgbClr val="F7E1D7"/>
                </a:solidFill>
              </a:rPr>
              <a:t>Indiretti</a:t>
            </a:r>
            <a:endParaRPr lang="it-IT" sz="1400" b="1" dirty="0">
              <a:solidFill>
                <a:srgbClr val="F7E1D7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B80B92D-E447-31BF-8875-BA962054CF1F}"/>
              </a:ext>
            </a:extLst>
          </p:cNvPr>
          <p:cNvSpPr/>
          <p:nvPr/>
        </p:nvSpPr>
        <p:spPr>
          <a:xfrm>
            <a:off x="470695" y="3631901"/>
            <a:ext cx="945532" cy="326863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rgbClr val="F7E1D7"/>
                </a:solidFill>
              </a:rPr>
              <a:t>Variabili</a:t>
            </a:r>
            <a:endParaRPr lang="it-IT" sz="1400" b="1" dirty="0">
              <a:solidFill>
                <a:srgbClr val="F7E1D7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D406B45-53C3-1058-551C-0EEB97EA454C}"/>
              </a:ext>
            </a:extLst>
          </p:cNvPr>
          <p:cNvSpPr/>
          <p:nvPr/>
        </p:nvSpPr>
        <p:spPr>
          <a:xfrm>
            <a:off x="470695" y="4045095"/>
            <a:ext cx="945532" cy="326863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rgbClr val="F7E1D7"/>
                </a:solidFill>
              </a:rPr>
              <a:t>Fissi</a:t>
            </a:r>
            <a:endParaRPr lang="it-IT" sz="1400" b="1" dirty="0">
              <a:solidFill>
                <a:srgbClr val="F7E1D7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7F37863-A62D-3362-EFE1-D9FC1F7248A6}"/>
              </a:ext>
            </a:extLst>
          </p:cNvPr>
          <p:cNvSpPr/>
          <p:nvPr/>
        </p:nvSpPr>
        <p:spPr>
          <a:xfrm>
            <a:off x="467103" y="2807191"/>
            <a:ext cx="945532" cy="326863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rgbClr val="F7E1D7"/>
                </a:solidFill>
              </a:rPr>
              <a:t>Diretti</a:t>
            </a:r>
            <a:endParaRPr lang="it-IT" sz="1400" b="1" dirty="0">
              <a:solidFill>
                <a:srgbClr val="F7E1D7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1D93B9E-AEAA-CBB7-C0B3-7D438D8580B6}"/>
              </a:ext>
            </a:extLst>
          </p:cNvPr>
          <p:cNvSpPr/>
          <p:nvPr/>
        </p:nvSpPr>
        <p:spPr>
          <a:xfrm>
            <a:off x="4607943" y="138599"/>
            <a:ext cx="2976114" cy="1099702"/>
          </a:xfrm>
          <a:prstGeom prst="roundRect">
            <a:avLst>
              <a:gd name="adj" fmla="val 22156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rgbClr val="F7E1D7"/>
                </a:solidFill>
              </a:rPr>
              <a:t>Classificazione</a:t>
            </a:r>
            <a:r>
              <a:rPr lang="en-US" sz="2000" b="1" dirty="0">
                <a:solidFill>
                  <a:srgbClr val="F7E1D7"/>
                </a:solidFill>
              </a:rPr>
              <a:t> </a:t>
            </a:r>
            <a:r>
              <a:rPr lang="en-US" sz="2000" b="1" dirty="0" err="1">
                <a:solidFill>
                  <a:srgbClr val="F7E1D7"/>
                </a:solidFill>
              </a:rPr>
              <a:t>dei</a:t>
            </a:r>
            <a:r>
              <a:rPr lang="en-US" sz="2000" b="1" dirty="0">
                <a:solidFill>
                  <a:srgbClr val="F7E1D7"/>
                </a:solidFill>
              </a:rPr>
              <a:t> </a:t>
            </a:r>
            <a:r>
              <a:rPr lang="en-US" sz="2000" b="1" dirty="0" err="1">
                <a:solidFill>
                  <a:srgbClr val="F7E1D7"/>
                </a:solidFill>
              </a:rPr>
              <a:t>Costi</a:t>
            </a:r>
            <a:endParaRPr lang="en-US" sz="2000" b="1" dirty="0">
              <a:solidFill>
                <a:srgbClr val="F7E1D7"/>
              </a:solidFill>
            </a:endParaRPr>
          </a:p>
          <a:p>
            <a:pPr algn="ctr"/>
            <a:r>
              <a:rPr lang="en-US" sz="2000" b="1" dirty="0">
                <a:solidFill>
                  <a:srgbClr val="F7E1D7"/>
                </a:solidFill>
              </a:rPr>
              <a:t>e </a:t>
            </a:r>
            <a:r>
              <a:rPr lang="en-US" sz="2000" b="1" dirty="0" err="1">
                <a:solidFill>
                  <a:srgbClr val="F7E1D7"/>
                </a:solidFill>
              </a:rPr>
              <a:t>Confronto</a:t>
            </a:r>
            <a:r>
              <a:rPr lang="en-US" sz="2000" b="1" dirty="0">
                <a:solidFill>
                  <a:srgbClr val="F7E1D7"/>
                </a:solidFill>
              </a:rPr>
              <a:t> con I </a:t>
            </a:r>
            <a:r>
              <a:rPr lang="en-US" sz="2000" b="1" dirty="0" err="1">
                <a:solidFill>
                  <a:srgbClr val="F7E1D7"/>
                </a:solidFill>
              </a:rPr>
              <a:t>Ricavi</a:t>
            </a:r>
            <a:endParaRPr lang="it-IT" sz="2000" b="1" dirty="0">
              <a:solidFill>
                <a:srgbClr val="F7E1D7"/>
              </a:solidFill>
            </a:endParaRPr>
          </a:p>
        </p:txBody>
      </p:sp>
      <p:pic>
        <p:nvPicPr>
          <p:cNvPr id="2" name="Picture 21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F1150E33-B6E7-91B0-1663-BC514D0061B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220" y="1822997"/>
            <a:ext cx="274251" cy="274251"/>
          </a:xfrm>
          <a:prstGeom prst="rect">
            <a:avLst/>
          </a:prstGeom>
        </p:spPr>
      </p:pic>
      <p:pic>
        <p:nvPicPr>
          <p:cNvPr id="14" name="Picture 25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A3290B63-7C32-1939-DCA1-A09E0F59F0A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471" y="1830368"/>
            <a:ext cx="274251" cy="274251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08A2705-646D-F1AF-5EB9-22DD7841F26B}"/>
              </a:ext>
            </a:extLst>
          </p:cNvPr>
          <p:cNvSpPr txBox="1"/>
          <p:nvPr/>
        </p:nvSpPr>
        <p:spPr>
          <a:xfrm>
            <a:off x="1707425" y="1337094"/>
            <a:ext cx="14846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/>
              <a:t>Dati in migliaia di euro</a:t>
            </a:r>
          </a:p>
        </p:txBody>
      </p:sp>
      <p:pic>
        <p:nvPicPr>
          <p:cNvPr id="21" name="Elemento grafico 20" descr="Appunti mischiati con riempimento a tinta unita">
            <a:extLst>
              <a:ext uri="{FF2B5EF4-FFF2-40B4-BE49-F238E27FC236}">
                <a16:creationId xmlns:a16="http://schemas.microsoft.com/office/drawing/2014/main" id="{9F067AC8-3188-4E8C-99A6-BE7B61791ED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4086" y="4448531"/>
            <a:ext cx="408517" cy="408517"/>
          </a:xfrm>
          <a:prstGeom prst="rect">
            <a:avLst/>
          </a:prstGeom>
        </p:spPr>
      </p:pic>
      <p:sp>
        <p:nvSpPr>
          <p:cNvPr id="23" name="Rectangle: Rounded Corners 31">
            <a:extLst>
              <a:ext uri="{FF2B5EF4-FFF2-40B4-BE49-F238E27FC236}">
                <a16:creationId xmlns:a16="http://schemas.microsoft.com/office/drawing/2014/main" id="{53ED1387-218D-0198-C583-4B8E50CFD528}"/>
              </a:ext>
            </a:extLst>
          </p:cNvPr>
          <p:cNvSpPr/>
          <p:nvPr/>
        </p:nvSpPr>
        <p:spPr>
          <a:xfrm>
            <a:off x="476487" y="4482867"/>
            <a:ext cx="945532" cy="326863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7E1D7"/>
                </a:solidFill>
              </a:rPr>
              <a:t>Misti</a:t>
            </a:r>
            <a:endParaRPr lang="it-IT" sz="1400" b="1" dirty="0">
              <a:solidFill>
                <a:srgbClr val="F7E1D7"/>
              </a:solidFill>
            </a:endParaRPr>
          </a:p>
        </p:txBody>
      </p:sp>
      <p:pic>
        <p:nvPicPr>
          <p:cNvPr id="25" name="Elemento grafico 24" descr="Appunti mischiati con riempimento a tinta unita">
            <a:extLst>
              <a:ext uri="{FF2B5EF4-FFF2-40B4-BE49-F238E27FC236}">
                <a16:creationId xmlns:a16="http://schemas.microsoft.com/office/drawing/2014/main" id="{07EC070E-37F8-BDCE-52C4-002FA02CC84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175555" y="4038696"/>
            <a:ext cx="311714" cy="31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502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0AA878B-9A12-E3BB-5EAB-2909CC99C8DE}"/>
              </a:ext>
            </a:extLst>
          </p:cNvPr>
          <p:cNvSpPr/>
          <p:nvPr/>
        </p:nvSpPr>
        <p:spPr>
          <a:xfrm>
            <a:off x="707366" y="517723"/>
            <a:ext cx="4927741" cy="5418667"/>
          </a:xfrm>
          <a:prstGeom prst="roundRect">
            <a:avLst/>
          </a:prstGeom>
          <a:solidFill>
            <a:srgbClr val="F7E1D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7E1D7"/>
              </a:solidFill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A47F6A9-675D-3C5A-AAB1-37B2EA8564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5811724"/>
              </p:ext>
            </p:extLst>
          </p:nvPr>
        </p:nvGraphicFramePr>
        <p:xfrm>
          <a:off x="707367" y="517724"/>
          <a:ext cx="4927740" cy="541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2B977B8-DE22-3322-4E1E-B0F599881F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999567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1B9125A7-CD85-40EA-0E2D-B51BAB8177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19835"/>
            <a:ext cx="506849" cy="506849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5E3A551-2356-CA3F-A35D-EDFA5D5C77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0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78EDE358-2F54-C618-BC67-5986503EDF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878" y="6313067"/>
            <a:ext cx="475152" cy="475152"/>
          </a:xfrm>
          <a:prstGeom prst="rect">
            <a:avLst/>
          </a:prstGeom>
        </p:spPr>
      </p:pic>
      <p:pic>
        <p:nvPicPr>
          <p:cNvPr id="11" name="Picture 11" descr="Icon&#10;&#10;Description automatically generated">
            <a:extLst>
              <a:ext uri="{FF2B5EF4-FFF2-40B4-BE49-F238E27FC236}">
                <a16:creationId xmlns:a16="http://schemas.microsoft.com/office/drawing/2014/main" id="{EFDBB5F2-73EB-725D-3694-54E4CC59ED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39" y="6190237"/>
            <a:ext cx="610391" cy="610391"/>
          </a:xfrm>
          <a:prstGeom prst="rect">
            <a:avLst/>
          </a:prstGeom>
        </p:spPr>
      </p:pic>
      <p:pic>
        <p:nvPicPr>
          <p:cNvPr id="12" name="Picture 12" descr="Icon&#10;&#10;Description automatically generated">
            <a:extLst>
              <a:ext uri="{FF2B5EF4-FFF2-40B4-BE49-F238E27FC236}">
                <a16:creationId xmlns:a16="http://schemas.microsoft.com/office/drawing/2014/main" id="{F80324BA-057A-8052-1101-39CDDC3181E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A49071D-C8FB-ADAD-EA8D-E8E1E43A437E}"/>
              </a:ext>
            </a:extLst>
          </p:cNvPr>
          <p:cNvSpPr/>
          <p:nvPr/>
        </p:nvSpPr>
        <p:spPr>
          <a:xfrm>
            <a:off x="6909757" y="1768397"/>
            <a:ext cx="2053087" cy="664234"/>
          </a:xfrm>
          <a:prstGeom prst="roundRect">
            <a:avLst>
              <a:gd name="adj" fmla="val 2982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rgbClr val="252323"/>
                </a:solidFill>
              </a:rPr>
              <a:t>Ricavi</a:t>
            </a:r>
            <a:endParaRPr lang="it-IT" sz="2800" dirty="0">
              <a:solidFill>
                <a:srgbClr val="252323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96246D5-89C6-1865-E5FE-8E36C858947D}"/>
              </a:ext>
            </a:extLst>
          </p:cNvPr>
          <p:cNvSpPr/>
          <p:nvPr/>
        </p:nvSpPr>
        <p:spPr>
          <a:xfrm>
            <a:off x="9081554" y="1768397"/>
            <a:ext cx="2053087" cy="664234"/>
          </a:xfrm>
          <a:prstGeom prst="roundRect">
            <a:avLst>
              <a:gd name="adj" fmla="val 2982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252323"/>
                </a:solidFill>
              </a:rPr>
              <a:t>326 </a:t>
            </a:r>
            <a:r>
              <a:rPr lang="en-US" sz="2400" dirty="0" err="1">
                <a:solidFill>
                  <a:srgbClr val="252323"/>
                </a:solidFill>
              </a:rPr>
              <a:t>milioni</a:t>
            </a:r>
            <a:r>
              <a:rPr lang="en-US" sz="2400" dirty="0">
                <a:solidFill>
                  <a:srgbClr val="252323"/>
                </a:solidFill>
              </a:rPr>
              <a:t> di </a:t>
            </a:r>
            <a:r>
              <a:rPr lang="it-IT" sz="2400" dirty="0">
                <a:solidFill>
                  <a:srgbClr val="252323"/>
                </a:solidFill>
              </a:rPr>
              <a:t>€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95AB3BD-43A1-DE1D-6D88-D32512BC4C85}"/>
              </a:ext>
            </a:extLst>
          </p:cNvPr>
          <p:cNvSpPr/>
          <p:nvPr/>
        </p:nvSpPr>
        <p:spPr>
          <a:xfrm>
            <a:off x="6909757" y="2610910"/>
            <a:ext cx="2053087" cy="664234"/>
          </a:xfrm>
          <a:prstGeom prst="roundRect">
            <a:avLst>
              <a:gd name="adj" fmla="val 2982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rgbClr val="252323"/>
                </a:solidFill>
              </a:rPr>
              <a:t>Costi</a:t>
            </a:r>
            <a:endParaRPr lang="it-IT" sz="2800" dirty="0">
              <a:solidFill>
                <a:srgbClr val="252323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7EB719E-88CA-31EA-03C4-D854E6BF2A97}"/>
              </a:ext>
            </a:extLst>
          </p:cNvPr>
          <p:cNvSpPr/>
          <p:nvPr/>
        </p:nvSpPr>
        <p:spPr>
          <a:xfrm>
            <a:off x="9081554" y="2610910"/>
            <a:ext cx="2053087" cy="664234"/>
          </a:xfrm>
          <a:prstGeom prst="roundRect">
            <a:avLst>
              <a:gd name="adj" fmla="val 2982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rgbClr val="252323"/>
                </a:solidFill>
              </a:rPr>
              <a:t>310 milioni di €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34D2483-164D-B037-4676-DB9460270814}"/>
              </a:ext>
            </a:extLst>
          </p:cNvPr>
          <p:cNvSpPr/>
          <p:nvPr/>
        </p:nvSpPr>
        <p:spPr>
          <a:xfrm>
            <a:off x="8055010" y="3817170"/>
            <a:ext cx="2053087" cy="664234"/>
          </a:xfrm>
          <a:prstGeom prst="roundRect">
            <a:avLst>
              <a:gd name="adj" fmla="val 2982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252323"/>
                </a:solidFill>
              </a:rPr>
              <a:t>Utile</a:t>
            </a:r>
            <a:endParaRPr lang="it-IT" sz="2800" dirty="0">
              <a:solidFill>
                <a:srgbClr val="252323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C9FF609-DDE6-D6D4-1A9C-F4BA1D7B99CC}"/>
              </a:ext>
            </a:extLst>
          </p:cNvPr>
          <p:cNvSpPr/>
          <p:nvPr/>
        </p:nvSpPr>
        <p:spPr>
          <a:xfrm>
            <a:off x="8055009" y="4659683"/>
            <a:ext cx="2053087" cy="664234"/>
          </a:xfrm>
          <a:prstGeom prst="roundRect">
            <a:avLst>
              <a:gd name="adj" fmla="val 2982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252323"/>
                </a:solidFill>
              </a:rPr>
              <a:t>16 </a:t>
            </a:r>
            <a:r>
              <a:rPr lang="en-US" sz="2400" dirty="0" err="1">
                <a:solidFill>
                  <a:srgbClr val="252323"/>
                </a:solidFill>
              </a:rPr>
              <a:t>milioni</a:t>
            </a:r>
            <a:r>
              <a:rPr lang="en-US" sz="2400" dirty="0">
                <a:solidFill>
                  <a:srgbClr val="252323"/>
                </a:solidFill>
              </a:rPr>
              <a:t> di </a:t>
            </a:r>
            <a:r>
              <a:rPr lang="it-IT" sz="2400" dirty="0">
                <a:solidFill>
                  <a:srgbClr val="252323"/>
                </a:solidFill>
              </a:rPr>
              <a:t>€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0EE0526-1033-75B3-8C6B-ED93ED1F00B1}"/>
              </a:ext>
            </a:extLst>
          </p:cNvPr>
          <p:cNvSpPr/>
          <p:nvPr/>
        </p:nvSpPr>
        <p:spPr>
          <a:xfrm>
            <a:off x="6909757" y="517723"/>
            <a:ext cx="4224884" cy="664234"/>
          </a:xfrm>
          <a:prstGeom prst="roundRect">
            <a:avLst>
              <a:gd name="adj" fmla="val 29825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rgbClr val="F7E1D7"/>
                </a:solidFill>
              </a:rPr>
              <a:t>Andamento</a:t>
            </a:r>
            <a:r>
              <a:rPr lang="en-US" sz="2800" dirty="0">
                <a:solidFill>
                  <a:srgbClr val="F7E1D7"/>
                </a:solidFill>
              </a:rPr>
              <a:t> del </a:t>
            </a:r>
            <a:r>
              <a:rPr lang="en-US" sz="2800" dirty="0" err="1">
                <a:solidFill>
                  <a:srgbClr val="F7E1D7"/>
                </a:solidFill>
              </a:rPr>
              <a:t>Periodo</a:t>
            </a:r>
            <a:endParaRPr lang="it-IT" sz="2800" dirty="0">
              <a:solidFill>
                <a:srgbClr val="F7E1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442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9665A3D-0762-0E0D-A1C3-A92025C46C5F}"/>
              </a:ext>
            </a:extLst>
          </p:cNvPr>
          <p:cNvSpPr/>
          <p:nvPr/>
        </p:nvSpPr>
        <p:spPr>
          <a:xfrm>
            <a:off x="1974373" y="814260"/>
            <a:ext cx="8236428" cy="5259632"/>
          </a:xfrm>
          <a:prstGeom prst="roundRect">
            <a:avLst>
              <a:gd name="adj" fmla="val 5697"/>
            </a:avLst>
          </a:prstGeom>
          <a:solidFill>
            <a:srgbClr val="2523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DB504A"/>
              </a:solidFill>
            </a:endParaRPr>
          </a:p>
        </p:txBody>
      </p:sp>
      <p:pic>
        <p:nvPicPr>
          <p:cNvPr id="6" name="Segnaposto contenuto 5" descr="Immagine che contiene testo, schermata, numero, menu&#10;&#10;Descrizione generata automaticamente">
            <a:extLst>
              <a:ext uri="{FF2B5EF4-FFF2-40B4-BE49-F238E27FC236}">
                <a16:creationId xmlns:a16="http://schemas.microsoft.com/office/drawing/2014/main" id="{D1C0608C-1DFC-D036-B6EC-4F280D0368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62"/>
          <a:stretch/>
        </p:blipFill>
        <p:spPr>
          <a:xfrm>
            <a:off x="2080525" y="930605"/>
            <a:ext cx="8030948" cy="5060926"/>
          </a:xfrm>
        </p:spPr>
      </p:pic>
      <p:sp>
        <p:nvSpPr>
          <p:cNvPr id="4" name="Rectangle: Rounded Corners 25">
            <a:extLst>
              <a:ext uri="{FF2B5EF4-FFF2-40B4-BE49-F238E27FC236}">
                <a16:creationId xmlns:a16="http://schemas.microsoft.com/office/drawing/2014/main" id="{5C9F918B-A9E0-71CC-6FAD-04E2F9C13ED0}"/>
              </a:ext>
            </a:extLst>
          </p:cNvPr>
          <p:cNvSpPr/>
          <p:nvPr/>
        </p:nvSpPr>
        <p:spPr>
          <a:xfrm>
            <a:off x="4563861" y="39336"/>
            <a:ext cx="3057451" cy="733744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solidFill>
                  <a:srgbClr val="252323"/>
                </a:solidFill>
              </a:rPr>
              <a:t>Ricavi e costi</a:t>
            </a:r>
          </a:p>
        </p:txBody>
      </p:sp>
      <p:graphicFrame>
        <p:nvGraphicFramePr>
          <p:cNvPr id="9" name="Diagram 3">
            <a:extLst>
              <a:ext uri="{FF2B5EF4-FFF2-40B4-BE49-F238E27FC236}">
                <a16:creationId xmlns:a16="http://schemas.microsoft.com/office/drawing/2014/main" id="{66CA3DE4-EECA-3A3D-6DF5-6541DCDB80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4699300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id="{B477D8D3-861D-18E3-A9DB-667ED2F1BF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19835"/>
            <a:ext cx="506849" cy="506849"/>
          </a:xfrm>
          <a:prstGeom prst="rect">
            <a:avLst/>
          </a:prstGeom>
        </p:spPr>
      </p:pic>
      <p:pic>
        <p:nvPicPr>
          <p:cNvPr id="11" name="Picture 5" descr="Icon&#10;&#10;Description automatically generated">
            <a:extLst>
              <a:ext uri="{FF2B5EF4-FFF2-40B4-BE49-F238E27FC236}">
                <a16:creationId xmlns:a16="http://schemas.microsoft.com/office/drawing/2014/main" id="{BD6FF1BA-2E99-CF32-FF4E-474F4A9822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2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9D52E954-30C8-55E3-8E86-3DDE6005BC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878" y="6313067"/>
            <a:ext cx="475152" cy="475152"/>
          </a:xfrm>
          <a:prstGeom prst="rect">
            <a:avLst/>
          </a:prstGeom>
        </p:spPr>
      </p:pic>
      <p:pic>
        <p:nvPicPr>
          <p:cNvPr id="13" name="Picture 11" descr="Icon&#10;&#10;Description automatically generated">
            <a:extLst>
              <a:ext uri="{FF2B5EF4-FFF2-40B4-BE49-F238E27FC236}">
                <a16:creationId xmlns:a16="http://schemas.microsoft.com/office/drawing/2014/main" id="{3B478F12-C758-888A-6357-62DCF6BFBC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39" y="6190237"/>
            <a:ext cx="610391" cy="610391"/>
          </a:xfrm>
          <a:prstGeom prst="rect">
            <a:avLst/>
          </a:prstGeom>
        </p:spPr>
      </p:pic>
      <p:pic>
        <p:nvPicPr>
          <p:cNvPr id="14" name="Picture 12" descr="Icon&#10;&#10;Description automatically generated">
            <a:extLst>
              <a:ext uri="{FF2B5EF4-FFF2-40B4-BE49-F238E27FC236}">
                <a16:creationId xmlns:a16="http://schemas.microsoft.com/office/drawing/2014/main" id="{47C153CE-EE1B-0923-F5EC-D5DB0034D6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318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9">
            <a:extLst>
              <a:ext uri="{FF2B5EF4-FFF2-40B4-BE49-F238E27FC236}">
                <a16:creationId xmlns:a16="http://schemas.microsoft.com/office/drawing/2014/main" id="{3BF02449-F874-A95D-D2AB-656EDAD9F03C}"/>
              </a:ext>
            </a:extLst>
          </p:cNvPr>
          <p:cNvSpPr/>
          <p:nvPr/>
        </p:nvSpPr>
        <p:spPr>
          <a:xfrm>
            <a:off x="1157681" y="5027459"/>
            <a:ext cx="9487140" cy="517663"/>
          </a:xfrm>
          <a:prstGeom prst="roundRect">
            <a:avLst>
              <a:gd name="adj" fmla="val 29825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800" dirty="0">
              <a:solidFill>
                <a:srgbClr val="F7E1D7"/>
              </a:solidFill>
            </a:endParaRPr>
          </a:p>
        </p:txBody>
      </p:sp>
      <p:sp>
        <p:nvSpPr>
          <p:cNvPr id="17" name="Rectangle: Rounded Corners 19">
            <a:extLst>
              <a:ext uri="{FF2B5EF4-FFF2-40B4-BE49-F238E27FC236}">
                <a16:creationId xmlns:a16="http://schemas.microsoft.com/office/drawing/2014/main" id="{834DBB68-9DA2-013E-BD78-2DB342F42BE5}"/>
              </a:ext>
            </a:extLst>
          </p:cNvPr>
          <p:cNvSpPr/>
          <p:nvPr/>
        </p:nvSpPr>
        <p:spPr>
          <a:xfrm>
            <a:off x="1974373" y="4316036"/>
            <a:ext cx="8268585" cy="436690"/>
          </a:xfrm>
          <a:prstGeom prst="roundRect">
            <a:avLst>
              <a:gd name="adj" fmla="val 29825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800" dirty="0">
              <a:solidFill>
                <a:srgbClr val="F7E1D7"/>
              </a:solidFill>
            </a:endParaRPr>
          </a:p>
        </p:txBody>
      </p:sp>
      <p:sp>
        <p:nvSpPr>
          <p:cNvPr id="16" name="Rectangle: Rounded Corners 19">
            <a:extLst>
              <a:ext uri="{FF2B5EF4-FFF2-40B4-BE49-F238E27FC236}">
                <a16:creationId xmlns:a16="http://schemas.microsoft.com/office/drawing/2014/main" id="{ED54BBA4-A94E-9385-4D29-80DD9E7263E3}"/>
              </a:ext>
            </a:extLst>
          </p:cNvPr>
          <p:cNvSpPr/>
          <p:nvPr/>
        </p:nvSpPr>
        <p:spPr>
          <a:xfrm>
            <a:off x="2994870" y="3557767"/>
            <a:ext cx="6082018" cy="433935"/>
          </a:xfrm>
          <a:prstGeom prst="roundRect">
            <a:avLst>
              <a:gd name="adj" fmla="val 29825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800" dirty="0">
              <a:solidFill>
                <a:srgbClr val="F7E1D7"/>
              </a:solidFill>
            </a:endParaRPr>
          </a:p>
        </p:txBody>
      </p:sp>
      <p:sp>
        <p:nvSpPr>
          <p:cNvPr id="15" name="Rectangle: Rounded Corners 19">
            <a:extLst>
              <a:ext uri="{FF2B5EF4-FFF2-40B4-BE49-F238E27FC236}">
                <a16:creationId xmlns:a16="http://schemas.microsoft.com/office/drawing/2014/main" id="{E9D7D14B-3440-8FF5-CCEC-EB29302A02D3}"/>
              </a:ext>
            </a:extLst>
          </p:cNvPr>
          <p:cNvSpPr/>
          <p:nvPr/>
        </p:nvSpPr>
        <p:spPr>
          <a:xfrm>
            <a:off x="2894202" y="2692062"/>
            <a:ext cx="6182686" cy="482802"/>
          </a:xfrm>
          <a:prstGeom prst="roundRect">
            <a:avLst>
              <a:gd name="adj" fmla="val 29825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800" dirty="0">
              <a:solidFill>
                <a:srgbClr val="F7E1D7"/>
              </a:solidFill>
            </a:endParaRPr>
          </a:p>
        </p:txBody>
      </p:sp>
      <p:sp>
        <p:nvSpPr>
          <p:cNvPr id="8" name="Rectangle: Rounded Corners 19">
            <a:extLst>
              <a:ext uri="{FF2B5EF4-FFF2-40B4-BE49-F238E27FC236}">
                <a16:creationId xmlns:a16="http://schemas.microsoft.com/office/drawing/2014/main" id="{D134B912-A0B3-C98C-6676-A93807D96F3F}"/>
              </a:ext>
            </a:extLst>
          </p:cNvPr>
          <p:cNvSpPr/>
          <p:nvPr/>
        </p:nvSpPr>
        <p:spPr>
          <a:xfrm>
            <a:off x="4060272" y="1975740"/>
            <a:ext cx="3884102" cy="350600"/>
          </a:xfrm>
          <a:prstGeom prst="roundRect">
            <a:avLst>
              <a:gd name="adj" fmla="val 29825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800" dirty="0">
              <a:solidFill>
                <a:srgbClr val="F7E1D7"/>
              </a:solidFill>
            </a:endParaRPr>
          </a:p>
        </p:txBody>
      </p:sp>
      <p:sp>
        <p:nvSpPr>
          <p:cNvPr id="4" name="Rectangle: Rounded Corners 25">
            <a:extLst>
              <a:ext uri="{FF2B5EF4-FFF2-40B4-BE49-F238E27FC236}">
                <a16:creationId xmlns:a16="http://schemas.microsoft.com/office/drawing/2014/main" id="{5C9F918B-A9E0-71CC-6FAD-04E2F9C13ED0}"/>
              </a:ext>
            </a:extLst>
          </p:cNvPr>
          <p:cNvSpPr/>
          <p:nvPr/>
        </p:nvSpPr>
        <p:spPr>
          <a:xfrm>
            <a:off x="4567274" y="106307"/>
            <a:ext cx="3057451" cy="733744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solidFill>
                  <a:srgbClr val="252323"/>
                </a:solidFill>
              </a:rPr>
              <a:t>Bibliografia</a:t>
            </a:r>
          </a:p>
        </p:txBody>
      </p:sp>
      <p:graphicFrame>
        <p:nvGraphicFramePr>
          <p:cNvPr id="9" name="Diagram 3">
            <a:extLst>
              <a:ext uri="{FF2B5EF4-FFF2-40B4-BE49-F238E27FC236}">
                <a16:creationId xmlns:a16="http://schemas.microsoft.com/office/drawing/2014/main" id="{66CA3DE4-EECA-3A3D-6DF5-6541DCDB80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2986532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id="{B477D8D3-861D-18E3-A9DB-667ED2F1BF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19835"/>
            <a:ext cx="506849" cy="506849"/>
          </a:xfrm>
          <a:prstGeom prst="rect">
            <a:avLst/>
          </a:prstGeom>
        </p:spPr>
      </p:pic>
      <p:pic>
        <p:nvPicPr>
          <p:cNvPr id="11" name="Picture 5" descr="Icon&#10;&#10;Description automatically generated">
            <a:extLst>
              <a:ext uri="{FF2B5EF4-FFF2-40B4-BE49-F238E27FC236}">
                <a16:creationId xmlns:a16="http://schemas.microsoft.com/office/drawing/2014/main" id="{BD6FF1BA-2E99-CF32-FF4E-474F4A9822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2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9D52E954-30C8-55E3-8E86-3DDE6005BC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878" y="6313065"/>
            <a:ext cx="475153" cy="475153"/>
          </a:xfrm>
          <a:prstGeom prst="rect">
            <a:avLst/>
          </a:prstGeom>
        </p:spPr>
      </p:pic>
      <p:pic>
        <p:nvPicPr>
          <p:cNvPr id="13" name="Picture 11" descr="Icon&#10;&#10;Description automatically generated">
            <a:extLst>
              <a:ext uri="{FF2B5EF4-FFF2-40B4-BE49-F238E27FC236}">
                <a16:creationId xmlns:a16="http://schemas.microsoft.com/office/drawing/2014/main" id="{3B478F12-C758-888A-6357-62DCF6BFBC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14" name="Picture 12" descr="Icon&#10;&#10;Description automatically generated">
            <a:extLst>
              <a:ext uri="{FF2B5EF4-FFF2-40B4-BE49-F238E27FC236}">
                <a16:creationId xmlns:a16="http://schemas.microsoft.com/office/drawing/2014/main" id="{47C153CE-EE1B-0923-F5EC-D5DB0034D6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231991"/>
            <a:ext cx="556228" cy="55622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F0B13B8-1876-2CFA-0664-54CFF778C9B9}"/>
              </a:ext>
            </a:extLst>
          </p:cNvPr>
          <p:cNvSpPr txBox="1"/>
          <p:nvPr/>
        </p:nvSpPr>
        <p:spPr>
          <a:xfrm>
            <a:off x="576994" y="5032031"/>
            <a:ext cx="1069443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https://investors.elica.com/files/kit/relazione-finanziaria-annuale-2022.pdf</a:t>
            </a:r>
            <a:endParaRPr lang="it-IT" sz="2400" dirty="0">
              <a:solidFill>
                <a:schemeClr val="bg1"/>
              </a:solidFill>
            </a:endParaRPr>
          </a:p>
          <a:p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B33C2BE-AAA6-40C4-9D09-3E93B3C10C57}"/>
              </a:ext>
            </a:extLst>
          </p:cNvPr>
          <p:cNvSpPr txBox="1"/>
          <p:nvPr/>
        </p:nvSpPr>
        <p:spPr>
          <a:xfrm>
            <a:off x="629173" y="1927200"/>
            <a:ext cx="1071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https://corporate.elica.com/it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F550064-CCFA-2333-FF6E-054F854A68F7}"/>
              </a:ext>
            </a:extLst>
          </p:cNvPr>
          <p:cNvSpPr txBox="1"/>
          <p:nvPr/>
        </p:nvSpPr>
        <p:spPr>
          <a:xfrm>
            <a:off x="734035" y="4294899"/>
            <a:ext cx="1071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https://corporate.elica.com/it/governance/sistema-di-governance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26ED88F-3DCC-7324-B228-85F357FC5BD1}"/>
              </a:ext>
            </a:extLst>
          </p:cNvPr>
          <p:cNvSpPr txBox="1"/>
          <p:nvPr/>
        </p:nvSpPr>
        <p:spPr>
          <a:xfrm>
            <a:off x="1282707" y="2692062"/>
            <a:ext cx="9362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https://corporate.elica.com/it/chi-siamo/identita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32B7ADC-2F95-7C52-7B4E-B1E7A7B51AE3}"/>
              </a:ext>
            </a:extLst>
          </p:cNvPr>
          <p:cNvSpPr txBox="1"/>
          <p:nvPr/>
        </p:nvSpPr>
        <p:spPr>
          <a:xfrm>
            <a:off x="1282707" y="3536630"/>
            <a:ext cx="9446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https://corporate.elica.com/it/chi-siamo/brands</a:t>
            </a:r>
          </a:p>
        </p:txBody>
      </p:sp>
    </p:spTree>
    <p:extLst>
      <p:ext uri="{BB962C8B-B14F-4D97-AF65-F5344CB8AC3E}">
        <p14:creationId xmlns:p14="http://schemas.microsoft.com/office/powerpoint/2010/main" val="3078220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C7D97-599C-F575-0E3C-60F227AE1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48326" y="5375276"/>
            <a:ext cx="3185161" cy="823912"/>
          </a:xfrm>
          <a:prstGeom prst="roundRect">
            <a:avLst>
              <a:gd name="adj" fmla="val 23729"/>
            </a:avLst>
          </a:prstGeom>
          <a:solidFill>
            <a:srgbClr val="252323"/>
          </a:solidFill>
          <a:ln>
            <a:noFill/>
          </a:ln>
        </p:spPr>
        <p:txBody>
          <a:bodyPr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Lorenzo Monaci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10" name="Segnaposto contenuto 9" descr="Immagine che contiene Viso umano, persona, sopracciglio, ritratto&#10;&#10;Descrizione generata automaticamente">
            <a:extLst>
              <a:ext uri="{FF2B5EF4-FFF2-40B4-BE49-F238E27FC236}">
                <a16:creationId xmlns:a16="http://schemas.microsoft.com/office/drawing/2014/main" id="{CB55FBD5-9B69-59A1-C37D-82110577A1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653" y="2648136"/>
            <a:ext cx="2636281" cy="33905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33D7DF9-1F71-9766-ED1E-3700E9CEB5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59089" y="1690688"/>
            <a:ext cx="3009410" cy="823912"/>
          </a:xfrm>
          <a:prstGeom prst="roundRect">
            <a:avLst>
              <a:gd name="adj" fmla="val 24738"/>
            </a:avLst>
          </a:prstGeom>
          <a:solidFill>
            <a:srgbClr val="252323"/>
          </a:solidFill>
        </p:spPr>
        <p:txBody>
          <a:bodyPr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Omar Tomas </a:t>
            </a:r>
            <a:r>
              <a:rPr lang="en-US" dirty="0" err="1">
                <a:solidFill>
                  <a:schemeClr val="bg1"/>
                </a:solidFill>
              </a:rPr>
              <a:t>Sfar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7CAB858-C6A7-58BB-51E6-2E0922FD05E0}"/>
              </a:ext>
            </a:extLst>
          </p:cNvPr>
          <p:cNvSpPr/>
          <p:nvPr/>
        </p:nvSpPr>
        <p:spPr>
          <a:xfrm>
            <a:off x="4573385" y="224617"/>
            <a:ext cx="3045229" cy="823913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52323"/>
                </a:solidFill>
              </a:rPr>
              <a:t>Il Team</a:t>
            </a:r>
            <a:endParaRPr lang="it-IT" sz="3600" dirty="0">
              <a:solidFill>
                <a:srgbClr val="2523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981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341B1C4-20CE-A004-05BA-6EBF8A78D008}"/>
              </a:ext>
            </a:extLst>
          </p:cNvPr>
          <p:cNvSpPr/>
          <p:nvPr/>
        </p:nvSpPr>
        <p:spPr>
          <a:xfrm>
            <a:off x="1313408" y="571712"/>
            <a:ext cx="2128059" cy="7481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Presentazione</a:t>
            </a:r>
            <a:r>
              <a:rPr lang="en-US" dirty="0"/>
              <a:t> Impresa</a:t>
            </a:r>
            <a:endParaRPr lang="it-IT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A7A2091-DE66-966F-57F2-E3CE5123EC9F}"/>
              </a:ext>
            </a:extLst>
          </p:cNvPr>
          <p:cNvSpPr/>
          <p:nvPr/>
        </p:nvSpPr>
        <p:spPr>
          <a:xfrm>
            <a:off x="4278285" y="2351567"/>
            <a:ext cx="2128059" cy="7481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Governance</a:t>
            </a:r>
            <a:endParaRPr lang="it-IT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33302F5-7FCD-8719-83D4-991E190515BE}"/>
              </a:ext>
            </a:extLst>
          </p:cNvPr>
          <p:cNvSpPr/>
          <p:nvPr/>
        </p:nvSpPr>
        <p:spPr>
          <a:xfrm>
            <a:off x="1313408" y="3477943"/>
            <a:ext cx="2128059" cy="7481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 Mode</a:t>
            </a:r>
            <a:r>
              <a:rPr lang="it-IT" dirty="0"/>
              <a:t>l</a:t>
            </a:r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4080C6A-1D51-068A-9B25-154058D3B2B1}"/>
              </a:ext>
            </a:extLst>
          </p:cNvPr>
          <p:cNvSpPr/>
          <p:nvPr/>
        </p:nvSpPr>
        <p:spPr>
          <a:xfrm>
            <a:off x="4278285" y="4633411"/>
            <a:ext cx="2128059" cy="7481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Costi</a:t>
            </a:r>
            <a:r>
              <a:rPr lang="en-US" dirty="0"/>
              <a:t> e </a:t>
            </a:r>
            <a:r>
              <a:rPr lang="en-US" dirty="0" err="1"/>
              <a:t>Ricavi</a:t>
            </a:r>
            <a:endParaRPr lang="it-IT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C783F23-9397-7B80-A724-5E1D5279F5A9}"/>
              </a:ext>
            </a:extLst>
          </p:cNvPr>
          <p:cNvSpPr/>
          <p:nvPr/>
        </p:nvSpPr>
        <p:spPr>
          <a:xfrm>
            <a:off x="6982687" y="5935288"/>
            <a:ext cx="2128059" cy="7481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Bibliografia</a:t>
            </a:r>
            <a:endParaRPr lang="it-IT" dirty="0"/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887C51C7-798B-C0BF-8866-3A8C98FA62D5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 rot="16200000" flipH="1">
            <a:off x="3344021" y="353273"/>
            <a:ext cx="1031710" cy="2964877"/>
          </a:xfrm>
          <a:prstGeom prst="curvedConnector3">
            <a:avLst>
              <a:gd name="adj1" fmla="val 33080"/>
            </a:avLst>
          </a:prstGeom>
          <a:ln w="57150">
            <a:solidFill>
              <a:srgbClr val="DB50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69E87030-817F-AF5B-8CF9-4A11F1F33F79}"/>
              </a:ext>
            </a:extLst>
          </p:cNvPr>
          <p:cNvCxnSpPr>
            <a:cxnSpLocks/>
            <a:stCxn id="22" idx="1"/>
            <a:endCxn id="23" idx="0"/>
          </p:cNvCxnSpPr>
          <p:nvPr/>
        </p:nvCxnSpPr>
        <p:spPr>
          <a:xfrm rot="10800000" flipV="1">
            <a:off x="2377439" y="2725639"/>
            <a:ext cx="1900847" cy="752303"/>
          </a:xfrm>
          <a:prstGeom prst="curvedConnector2">
            <a:avLst/>
          </a:prstGeom>
          <a:ln w="57150">
            <a:solidFill>
              <a:srgbClr val="DB50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C2744051-E5A4-1988-194F-FA75E8E6EBAA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3441467" y="3852016"/>
            <a:ext cx="836818" cy="1155468"/>
          </a:xfrm>
          <a:prstGeom prst="curvedConnector3">
            <a:avLst>
              <a:gd name="adj1" fmla="val 50000"/>
            </a:avLst>
          </a:prstGeom>
          <a:ln w="57150">
            <a:solidFill>
              <a:srgbClr val="DB50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13D2309A-B9F3-375C-92FB-D62DCD9E5981}"/>
              </a:ext>
            </a:extLst>
          </p:cNvPr>
          <p:cNvCxnSpPr>
            <a:cxnSpLocks/>
            <a:stCxn id="24" idx="2"/>
            <a:endCxn id="25" idx="1"/>
          </p:cNvCxnSpPr>
          <p:nvPr/>
        </p:nvCxnSpPr>
        <p:spPr>
          <a:xfrm rot="16200000" flipH="1">
            <a:off x="5698599" y="5025272"/>
            <a:ext cx="927805" cy="1640372"/>
          </a:xfrm>
          <a:prstGeom prst="curvedConnector2">
            <a:avLst/>
          </a:prstGeom>
          <a:ln w="57150">
            <a:solidFill>
              <a:srgbClr val="DB50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 descr="Icon&#10;&#10;Description automatically generated">
            <a:extLst>
              <a:ext uri="{FF2B5EF4-FFF2-40B4-BE49-F238E27FC236}">
                <a16:creationId xmlns:a16="http://schemas.microsoft.com/office/drawing/2014/main" id="{4D7F42C7-A390-9815-1F47-10D8DFD7D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03" y="571711"/>
            <a:ext cx="748145" cy="748145"/>
          </a:xfrm>
          <a:prstGeom prst="rect">
            <a:avLst/>
          </a:prstGeom>
        </p:spPr>
      </p:pic>
      <p:pic>
        <p:nvPicPr>
          <p:cNvPr id="55" name="Picture 54" descr="Icon&#10;&#10;Description automatically generated">
            <a:extLst>
              <a:ext uri="{FF2B5EF4-FFF2-40B4-BE49-F238E27FC236}">
                <a16:creationId xmlns:a16="http://schemas.microsoft.com/office/drawing/2014/main" id="{E32FCBFF-81DF-376E-AF2D-C41BC8BBF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458" y="2351566"/>
            <a:ext cx="748145" cy="748145"/>
          </a:xfrm>
          <a:prstGeom prst="rect">
            <a:avLst/>
          </a:prstGeom>
        </p:spPr>
      </p:pic>
      <p:pic>
        <p:nvPicPr>
          <p:cNvPr id="57" name="Picture 56" descr="A picture containing icon&#10;&#10;Description automatically generated">
            <a:extLst>
              <a:ext uri="{FF2B5EF4-FFF2-40B4-BE49-F238E27FC236}">
                <a16:creationId xmlns:a16="http://schemas.microsoft.com/office/drawing/2014/main" id="{A9C9C6DD-4CA7-FE84-FB18-3F1CD928E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58" y="3429000"/>
            <a:ext cx="752304" cy="752304"/>
          </a:xfrm>
          <a:prstGeom prst="rect">
            <a:avLst/>
          </a:prstGeom>
        </p:spPr>
      </p:pic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F83CD83F-54CC-AF9B-9FE5-C046B3CCD5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65041"/>
            <a:ext cx="748145" cy="748145"/>
          </a:xfrm>
          <a:prstGeom prst="rect">
            <a:avLst/>
          </a:prstGeom>
        </p:spPr>
      </p:pic>
      <p:pic>
        <p:nvPicPr>
          <p:cNvPr id="61" name="Picture 60" descr="Icon&#10;&#10;Description automatically generated">
            <a:extLst>
              <a:ext uri="{FF2B5EF4-FFF2-40B4-BE49-F238E27FC236}">
                <a16:creationId xmlns:a16="http://schemas.microsoft.com/office/drawing/2014/main" id="{07B93896-398E-FAD9-9B9A-2293A10A39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674" y="5935287"/>
            <a:ext cx="748145" cy="74814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909C5B8-3969-5733-F126-19C909A2DE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6" r="16886"/>
          <a:stretch/>
        </p:blipFill>
        <p:spPr>
          <a:xfrm>
            <a:off x="7298584" y="1496983"/>
            <a:ext cx="3864033" cy="38640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4F6E1A29-7E7D-AF8C-5E35-0BF3EE78FA9C}"/>
              </a:ext>
            </a:extLst>
          </p:cNvPr>
          <p:cNvSpPr/>
          <p:nvPr/>
        </p:nvSpPr>
        <p:spPr>
          <a:xfrm>
            <a:off x="7298584" y="312871"/>
            <a:ext cx="3922209" cy="748145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252323"/>
                </a:solidFill>
              </a:rPr>
              <a:t>Table of Contents</a:t>
            </a:r>
            <a:endParaRPr lang="it-IT" dirty="0">
              <a:solidFill>
                <a:srgbClr val="2523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781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large industrial kitchen&#10;&#10;Description automatically generated with low confidence">
            <a:extLst>
              <a:ext uri="{FF2B5EF4-FFF2-40B4-BE49-F238E27FC236}">
                <a16:creationId xmlns:a16="http://schemas.microsoft.com/office/drawing/2014/main" id="{FABEDCC7-1C53-BD0C-5710-27F282108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" y="-1"/>
            <a:ext cx="6861897" cy="6861897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E272AB-FC3E-1319-87FC-62D281C8BB02}"/>
              </a:ext>
            </a:extLst>
          </p:cNvPr>
          <p:cNvSpPr/>
          <p:nvPr/>
        </p:nvSpPr>
        <p:spPr>
          <a:xfrm>
            <a:off x="7984993" y="135213"/>
            <a:ext cx="3225398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rgbClr val="252323"/>
                </a:solidFill>
              </a:rPr>
              <a:t>Presentazione</a:t>
            </a:r>
            <a:endParaRPr lang="it-IT" sz="3600" dirty="0">
              <a:solidFill>
                <a:srgbClr val="252323"/>
              </a:solidFill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64D80BA-04A0-A6C1-80E5-F5874670A2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4710554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3C9A00E7-746A-21A9-91DF-D22983BB16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193529"/>
            <a:ext cx="633155" cy="633155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4956C904-B188-F711-D071-152E2B5B28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2FAA611C-3A65-18F2-0BA6-FCC5084228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6A9F5258-EEE5-34D1-EA59-2869A7F331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D1364BA5-AA77-5763-743E-BA0165E2A4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45A8E8-D358-95E0-9483-3623D00F353E}"/>
              </a:ext>
            </a:extLst>
          </p:cNvPr>
          <p:cNvSpPr/>
          <p:nvPr/>
        </p:nvSpPr>
        <p:spPr>
          <a:xfrm>
            <a:off x="7984993" y="1243489"/>
            <a:ext cx="3225398" cy="1113818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400" dirty="0" err="1">
                <a:solidFill>
                  <a:srgbClr val="252323"/>
                </a:solidFill>
              </a:rPr>
              <a:t>Societ</a:t>
            </a:r>
            <a:r>
              <a:rPr lang="it-IT" sz="1400" dirty="0">
                <a:solidFill>
                  <a:srgbClr val="252323"/>
                </a:solidFill>
              </a:rPr>
              <a:t>à</a:t>
            </a:r>
            <a:r>
              <a:rPr lang="en-US" sz="1400" dirty="0">
                <a:solidFill>
                  <a:srgbClr val="252323"/>
                </a:solidFill>
              </a:rPr>
              <a:t> di </a:t>
            </a:r>
            <a:r>
              <a:rPr lang="en-US" sz="1400" dirty="0" err="1">
                <a:solidFill>
                  <a:srgbClr val="252323"/>
                </a:solidFill>
              </a:rPr>
              <a:t>capitali</a:t>
            </a:r>
            <a:r>
              <a:rPr lang="en-US" sz="1400" dirty="0">
                <a:solidFill>
                  <a:srgbClr val="252323"/>
                </a:solidFill>
              </a:rPr>
              <a:t>, in </a:t>
            </a:r>
            <a:r>
              <a:rPr lang="en-US" sz="1400" dirty="0" err="1">
                <a:solidFill>
                  <a:srgbClr val="252323"/>
                </a:solidFill>
              </a:rPr>
              <a:t>particolare</a:t>
            </a:r>
            <a:r>
              <a:rPr lang="en-US" sz="1400" dirty="0">
                <a:solidFill>
                  <a:srgbClr val="252323"/>
                </a:solidFill>
              </a:rPr>
              <a:t> </a:t>
            </a:r>
            <a:r>
              <a:rPr lang="en-US" sz="1400" dirty="0" err="1">
                <a:solidFill>
                  <a:srgbClr val="252323"/>
                </a:solidFill>
              </a:rPr>
              <a:t>s.p.a</a:t>
            </a:r>
            <a:r>
              <a:rPr lang="en-US" sz="1400" dirty="0">
                <a:solidFill>
                  <a:srgbClr val="252323"/>
                </a:solidFill>
              </a:rPr>
              <a:t>. (</a:t>
            </a:r>
            <a:r>
              <a:rPr lang="en-US" sz="1400" dirty="0" err="1">
                <a:solidFill>
                  <a:srgbClr val="252323"/>
                </a:solidFill>
              </a:rPr>
              <a:t>societ</a:t>
            </a:r>
            <a:r>
              <a:rPr lang="it-IT" sz="1400" dirty="0">
                <a:solidFill>
                  <a:srgbClr val="252323"/>
                </a:solidFill>
              </a:rPr>
              <a:t>à</a:t>
            </a:r>
            <a:r>
              <a:rPr lang="en-US" sz="1400" dirty="0">
                <a:solidFill>
                  <a:srgbClr val="252323"/>
                </a:solidFill>
              </a:rPr>
              <a:t> per </a:t>
            </a:r>
            <a:r>
              <a:rPr lang="en-US" sz="1400" dirty="0" err="1">
                <a:solidFill>
                  <a:srgbClr val="252323"/>
                </a:solidFill>
              </a:rPr>
              <a:t>azioni</a:t>
            </a:r>
            <a:r>
              <a:rPr lang="en-US" sz="1400" dirty="0">
                <a:solidFill>
                  <a:srgbClr val="252323"/>
                </a:solidFill>
              </a:rPr>
              <a:t>), di </a:t>
            </a:r>
            <a:r>
              <a:rPr lang="en-US" sz="1400" dirty="0" err="1">
                <a:solidFill>
                  <a:srgbClr val="252323"/>
                </a:solidFill>
              </a:rPr>
              <a:t>grandi</a:t>
            </a:r>
            <a:r>
              <a:rPr lang="en-US" sz="1400" dirty="0">
                <a:solidFill>
                  <a:srgbClr val="252323"/>
                </a:solidFill>
              </a:rPr>
              <a:t> </a:t>
            </a:r>
            <a:r>
              <a:rPr lang="en-US" sz="1400" dirty="0" err="1">
                <a:solidFill>
                  <a:srgbClr val="252323"/>
                </a:solidFill>
              </a:rPr>
              <a:t>dimensioni</a:t>
            </a:r>
            <a:endParaRPr lang="it-IT" sz="1400" dirty="0">
              <a:solidFill>
                <a:srgbClr val="252323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406FE3D-8AF6-C207-A149-496621FDD2A7}"/>
              </a:ext>
            </a:extLst>
          </p:cNvPr>
          <p:cNvSpPr/>
          <p:nvPr/>
        </p:nvSpPr>
        <p:spPr>
          <a:xfrm>
            <a:off x="7984993" y="3693697"/>
            <a:ext cx="3225398" cy="1507478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it-IT" sz="1400" b="1" i="0" dirty="0">
                <a:solidFill>
                  <a:srgbClr val="252323"/>
                </a:solidFill>
                <a:effectLst/>
                <a:latin typeface="Gotham"/>
              </a:rPr>
              <a:t>ELICA S.P.A.</a:t>
            </a:r>
            <a:br>
              <a:rPr lang="it-IT" sz="1400" dirty="0">
                <a:solidFill>
                  <a:srgbClr val="252323"/>
                </a:solidFill>
              </a:rPr>
            </a:br>
            <a:r>
              <a:rPr lang="it-IT" sz="1400" b="0" i="0" dirty="0">
                <a:solidFill>
                  <a:srgbClr val="252323"/>
                </a:solidFill>
                <a:effectLst/>
                <a:latin typeface="Gotham"/>
              </a:rPr>
              <a:t>60044 Fabriano</a:t>
            </a:r>
            <a:br>
              <a:rPr lang="it-IT" sz="1400" dirty="0">
                <a:solidFill>
                  <a:srgbClr val="252323"/>
                </a:solidFill>
              </a:rPr>
            </a:br>
            <a:r>
              <a:rPr lang="it-IT" sz="1400" b="0" i="0" dirty="0">
                <a:solidFill>
                  <a:srgbClr val="252323"/>
                </a:solidFill>
                <a:effectLst/>
                <a:latin typeface="Gotham"/>
              </a:rPr>
              <a:t>Mergo - Cerreto</a:t>
            </a:r>
            <a:br>
              <a:rPr lang="it-IT" sz="1400" dirty="0">
                <a:solidFill>
                  <a:srgbClr val="252323"/>
                </a:solidFill>
              </a:rPr>
            </a:br>
            <a:r>
              <a:rPr lang="it-IT" sz="1400" b="0" i="0" dirty="0">
                <a:solidFill>
                  <a:srgbClr val="252323"/>
                </a:solidFill>
                <a:effectLst/>
                <a:latin typeface="Gotham"/>
              </a:rPr>
              <a:t>Via Ermanno Casoli, 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BEA61B-FEBE-F62C-01A1-6C8B27D8AEBC}"/>
              </a:ext>
            </a:extLst>
          </p:cNvPr>
          <p:cNvSpPr/>
          <p:nvPr/>
        </p:nvSpPr>
        <p:spPr>
          <a:xfrm>
            <a:off x="7984993" y="2469936"/>
            <a:ext cx="3225398" cy="1113818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400" dirty="0">
                <a:solidFill>
                  <a:srgbClr val="252323"/>
                </a:solidFill>
              </a:rPr>
              <a:t>L</a:t>
            </a:r>
            <a:r>
              <a:rPr lang="it-IT" sz="1400" dirty="0" err="1">
                <a:solidFill>
                  <a:srgbClr val="252323"/>
                </a:solidFill>
              </a:rPr>
              <a:t>eader</a:t>
            </a:r>
            <a:r>
              <a:rPr lang="it-IT" sz="1400" dirty="0">
                <a:solidFill>
                  <a:srgbClr val="252323"/>
                </a:solidFill>
              </a:rPr>
              <a:t> mondiale dei sistemi di aspirazione in cucina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6FAB73A-6E31-AF85-E8A6-2F61E01BDABC}"/>
              </a:ext>
            </a:extLst>
          </p:cNvPr>
          <p:cNvSpPr/>
          <p:nvPr/>
        </p:nvSpPr>
        <p:spPr>
          <a:xfrm>
            <a:off x="8139739" y="2551248"/>
            <a:ext cx="1353450" cy="452311"/>
          </a:xfrm>
          <a:prstGeom prst="roundRect">
            <a:avLst>
              <a:gd name="adj" fmla="val 45236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F7E1D7"/>
                </a:solidFill>
              </a:rPr>
              <a:t>Settore</a:t>
            </a:r>
            <a:endParaRPr lang="it-IT" sz="3600" dirty="0">
              <a:solidFill>
                <a:srgbClr val="F7E1D7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C1C17F-85C6-3195-B8FC-5DAC2FEBB344}"/>
              </a:ext>
            </a:extLst>
          </p:cNvPr>
          <p:cNvSpPr/>
          <p:nvPr/>
        </p:nvSpPr>
        <p:spPr>
          <a:xfrm>
            <a:off x="7984993" y="5311118"/>
            <a:ext cx="3225398" cy="1312128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400" dirty="0" err="1">
                <a:solidFill>
                  <a:srgbClr val="252323"/>
                </a:solidFill>
              </a:rPr>
              <a:t>Principalmente</a:t>
            </a:r>
            <a:r>
              <a:rPr lang="en-US" sz="1400" dirty="0">
                <a:solidFill>
                  <a:srgbClr val="252323"/>
                </a:solidFill>
              </a:rPr>
              <a:t> </a:t>
            </a:r>
            <a:r>
              <a:rPr lang="en-US" sz="1400" dirty="0" err="1">
                <a:solidFill>
                  <a:srgbClr val="252323"/>
                </a:solidFill>
              </a:rPr>
              <a:t>indirizzati</a:t>
            </a:r>
            <a:r>
              <a:rPr lang="en-US" sz="1400" dirty="0">
                <a:solidFill>
                  <a:srgbClr val="252323"/>
                </a:solidFill>
              </a:rPr>
              <a:t> verso la </a:t>
            </a:r>
            <a:r>
              <a:rPr lang="en-US" sz="1400" dirty="0" err="1">
                <a:solidFill>
                  <a:srgbClr val="252323"/>
                </a:solidFill>
              </a:rPr>
              <a:t>distribuzione</a:t>
            </a:r>
            <a:r>
              <a:rPr lang="en-US" sz="1400" dirty="0">
                <a:solidFill>
                  <a:srgbClr val="252323"/>
                </a:solidFill>
              </a:rPr>
              <a:t> </a:t>
            </a:r>
            <a:r>
              <a:rPr lang="en-US" sz="1400" dirty="0" err="1">
                <a:solidFill>
                  <a:srgbClr val="252323"/>
                </a:solidFill>
              </a:rPr>
              <a:t>presso</a:t>
            </a:r>
            <a:r>
              <a:rPr lang="en-US" sz="1400" dirty="0">
                <a:solidFill>
                  <a:srgbClr val="252323"/>
                </a:solidFill>
              </a:rPr>
              <a:t> </a:t>
            </a:r>
            <a:r>
              <a:rPr lang="en-US" sz="1400" dirty="0" err="1">
                <a:solidFill>
                  <a:srgbClr val="252323"/>
                </a:solidFill>
              </a:rPr>
              <a:t>rivenditori</a:t>
            </a:r>
            <a:r>
              <a:rPr lang="en-US" sz="1400" dirty="0">
                <a:solidFill>
                  <a:srgbClr val="252323"/>
                </a:solidFill>
              </a:rPr>
              <a:t>, </a:t>
            </a:r>
            <a:r>
              <a:rPr lang="en-US" sz="1400" dirty="0" err="1">
                <a:solidFill>
                  <a:srgbClr val="252323"/>
                </a:solidFill>
              </a:rPr>
              <a:t>quali</a:t>
            </a:r>
            <a:r>
              <a:rPr lang="en-US" sz="1400" dirty="0">
                <a:solidFill>
                  <a:srgbClr val="252323"/>
                </a:solidFill>
              </a:rPr>
              <a:t> </a:t>
            </a:r>
            <a:r>
              <a:rPr lang="en-US" sz="1400" dirty="0" err="1">
                <a:solidFill>
                  <a:srgbClr val="252323"/>
                </a:solidFill>
              </a:rPr>
              <a:t>negozi</a:t>
            </a:r>
            <a:r>
              <a:rPr lang="en-US" sz="1400" dirty="0">
                <a:solidFill>
                  <a:srgbClr val="252323"/>
                </a:solidFill>
              </a:rPr>
              <a:t> di </a:t>
            </a:r>
            <a:r>
              <a:rPr lang="en-US" sz="1400" dirty="0" err="1">
                <a:solidFill>
                  <a:srgbClr val="252323"/>
                </a:solidFill>
              </a:rPr>
              <a:t>arredamenti</a:t>
            </a:r>
            <a:endParaRPr lang="it-IT" sz="1400" dirty="0">
              <a:solidFill>
                <a:srgbClr val="252323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034DAE5-ADCD-0E38-BF01-E532317834D0}"/>
              </a:ext>
            </a:extLst>
          </p:cNvPr>
          <p:cNvSpPr/>
          <p:nvPr/>
        </p:nvSpPr>
        <p:spPr>
          <a:xfrm>
            <a:off x="8171235" y="1324735"/>
            <a:ext cx="1005249" cy="420175"/>
          </a:xfrm>
          <a:prstGeom prst="roundRect">
            <a:avLst>
              <a:gd name="adj" fmla="val 42718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7E1D7"/>
                </a:solidFill>
              </a:rPr>
              <a:t>Tipo</a:t>
            </a:r>
            <a:endParaRPr lang="it-IT" sz="3600" dirty="0">
              <a:solidFill>
                <a:srgbClr val="F7E1D7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7463643-1EB2-A0D1-8D57-3EF0231D7DFF}"/>
              </a:ext>
            </a:extLst>
          </p:cNvPr>
          <p:cNvSpPr/>
          <p:nvPr/>
        </p:nvSpPr>
        <p:spPr>
          <a:xfrm>
            <a:off x="8139739" y="3760746"/>
            <a:ext cx="2191464" cy="408223"/>
          </a:xfrm>
          <a:prstGeom prst="roundRect">
            <a:avLst>
              <a:gd name="adj" fmla="val 45725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F7E1D7"/>
                </a:solidFill>
              </a:rPr>
              <a:t>Localizzazione</a:t>
            </a:r>
            <a:endParaRPr lang="it-IT" sz="3600" dirty="0">
              <a:solidFill>
                <a:srgbClr val="F7E1D7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EB430C-253A-173D-24C6-A9BE96A17B60}"/>
              </a:ext>
            </a:extLst>
          </p:cNvPr>
          <p:cNvSpPr/>
          <p:nvPr/>
        </p:nvSpPr>
        <p:spPr>
          <a:xfrm>
            <a:off x="8139739" y="5432080"/>
            <a:ext cx="1457953" cy="428959"/>
          </a:xfrm>
          <a:prstGeom prst="roundRect">
            <a:avLst>
              <a:gd name="adj" fmla="val 47184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7E1D7"/>
                </a:solidFill>
              </a:rPr>
              <a:t>Mercato</a:t>
            </a:r>
            <a:endParaRPr lang="it-IT" sz="3600" dirty="0">
              <a:solidFill>
                <a:srgbClr val="F7E1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64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A8328966-0A77-D155-496F-F257F3FD6261}"/>
              </a:ext>
            </a:extLst>
          </p:cNvPr>
          <p:cNvSpPr/>
          <p:nvPr/>
        </p:nvSpPr>
        <p:spPr>
          <a:xfrm rot="10800000">
            <a:off x="10304589" y="2850901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0CB9A3E9-5707-102C-FC4B-32D3A96A1A89}"/>
              </a:ext>
            </a:extLst>
          </p:cNvPr>
          <p:cNvSpPr/>
          <p:nvPr/>
        </p:nvSpPr>
        <p:spPr>
          <a:xfrm rot="10800000">
            <a:off x="6996123" y="2829576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307CF376-3DA8-11CD-180E-1EAB88504B22}"/>
              </a:ext>
            </a:extLst>
          </p:cNvPr>
          <p:cNvSpPr/>
          <p:nvPr/>
        </p:nvSpPr>
        <p:spPr>
          <a:xfrm rot="10800000">
            <a:off x="3882977" y="2829576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79F38A9-FEBE-78D6-CA50-0882363D03AA}"/>
              </a:ext>
            </a:extLst>
          </p:cNvPr>
          <p:cNvSpPr/>
          <p:nvPr/>
        </p:nvSpPr>
        <p:spPr>
          <a:xfrm>
            <a:off x="5228012" y="262151"/>
            <a:ext cx="1735975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52323"/>
                </a:solidFill>
              </a:rPr>
              <a:t>Storia</a:t>
            </a:r>
            <a:endParaRPr lang="it-IT" sz="3600" dirty="0">
              <a:solidFill>
                <a:srgbClr val="252323"/>
              </a:solidFill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8B717279-3891-B189-3CB6-82E2CE8825B3}"/>
              </a:ext>
            </a:extLst>
          </p:cNvPr>
          <p:cNvSpPr/>
          <p:nvPr/>
        </p:nvSpPr>
        <p:spPr>
          <a:xfrm>
            <a:off x="1188027" y="3303760"/>
            <a:ext cx="10149840" cy="367885"/>
          </a:xfrm>
          <a:prstGeom prst="rightArrow">
            <a:avLst>
              <a:gd name="adj1" fmla="val 50000"/>
              <a:gd name="adj2" fmla="val 86154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1C2CE75-3D30-7EFA-7DCA-FA806FABD2EC}"/>
              </a:ext>
            </a:extLst>
          </p:cNvPr>
          <p:cNvSpPr/>
          <p:nvPr/>
        </p:nvSpPr>
        <p:spPr>
          <a:xfrm>
            <a:off x="722514" y="1795769"/>
            <a:ext cx="1346662" cy="1143952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300" dirty="0">
                <a:solidFill>
                  <a:srgbClr val="F7E1D7"/>
                </a:solidFill>
              </a:rPr>
              <a:t>1970</a:t>
            </a:r>
          </a:p>
          <a:p>
            <a:pPr algn="ctr"/>
            <a:r>
              <a:rPr lang="it-IT" sz="1300" dirty="0">
                <a:solidFill>
                  <a:srgbClr val="F7E1D7"/>
                </a:solidFill>
              </a:rPr>
              <a:t>Ermanno Casoli fonda Elica a Fabriano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B83CBECE-E30F-9136-08C7-95C5E5D09ADD}"/>
              </a:ext>
            </a:extLst>
          </p:cNvPr>
          <p:cNvSpPr/>
          <p:nvPr/>
        </p:nvSpPr>
        <p:spPr>
          <a:xfrm rot="10800000">
            <a:off x="1237903" y="2829576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2486E467-63F7-8350-CA1E-4BE81918267D}"/>
              </a:ext>
            </a:extLst>
          </p:cNvPr>
          <p:cNvSpPr/>
          <p:nvPr/>
        </p:nvSpPr>
        <p:spPr>
          <a:xfrm>
            <a:off x="1088274" y="3166785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1" name="Picture 30" descr="Logo, company name&#10;&#10;Description automatically generated">
            <a:extLst>
              <a:ext uri="{FF2B5EF4-FFF2-40B4-BE49-F238E27FC236}">
                <a16:creationId xmlns:a16="http://schemas.microsoft.com/office/drawing/2014/main" id="{FE2CDC71-F1B0-5E89-78BA-6D564A02D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178" y="3291195"/>
            <a:ext cx="235646" cy="358001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5D251EE-BDD9-9F7C-520B-28A6527993EC}"/>
              </a:ext>
            </a:extLst>
          </p:cNvPr>
          <p:cNvSpPr/>
          <p:nvPr/>
        </p:nvSpPr>
        <p:spPr>
          <a:xfrm>
            <a:off x="2010594" y="4065091"/>
            <a:ext cx="1346662" cy="1143952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1978</a:t>
            </a:r>
          </a:p>
          <a:p>
            <a:pPr algn="ctr"/>
            <a:r>
              <a:rPr lang="it-IT" sz="1200" dirty="0">
                <a:solidFill>
                  <a:srgbClr val="F7E1D7"/>
                </a:solidFill>
              </a:rPr>
              <a:t>Morte di Ermanno Casoli, succedono il figlio e la madre</a:t>
            </a: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1497C0D-1368-F92B-E9E9-BA2C70C1B524}"/>
              </a:ext>
            </a:extLst>
          </p:cNvPr>
          <p:cNvSpPr/>
          <p:nvPr/>
        </p:nvSpPr>
        <p:spPr>
          <a:xfrm>
            <a:off x="2507338" y="3840788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74B17F24-7439-F7AB-C28B-15AAFB9C62D5}"/>
              </a:ext>
            </a:extLst>
          </p:cNvPr>
          <p:cNvSpPr/>
          <p:nvPr/>
        </p:nvSpPr>
        <p:spPr>
          <a:xfrm>
            <a:off x="2353553" y="3188110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5" name="Picture 34" descr="Logo, company name&#10;&#10;Description automatically generated">
            <a:extLst>
              <a:ext uri="{FF2B5EF4-FFF2-40B4-BE49-F238E27FC236}">
                <a16:creationId xmlns:a16="http://schemas.microsoft.com/office/drawing/2014/main" id="{1F8400F2-959A-9685-BDF3-6C0CB2F19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457" y="3312520"/>
            <a:ext cx="235646" cy="358001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609A194-B0D3-B894-4735-A180C1EA8749}"/>
              </a:ext>
            </a:extLst>
          </p:cNvPr>
          <p:cNvSpPr/>
          <p:nvPr/>
        </p:nvSpPr>
        <p:spPr>
          <a:xfrm>
            <a:off x="3367588" y="1514578"/>
            <a:ext cx="1346662" cy="1425143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1994-2002</a:t>
            </a:r>
          </a:p>
          <a:p>
            <a:pPr algn="ctr"/>
            <a:r>
              <a:rPr lang="en-US" sz="1400" dirty="0" err="1">
                <a:solidFill>
                  <a:srgbClr val="F7E1D7"/>
                </a:solidFill>
              </a:rPr>
              <a:t>Primi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passi</a:t>
            </a:r>
            <a:r>
              <a:rPr lang="en-US" sz="1400" dirty="0">
                <a:solidFill>
                  <a:srgbClr val="F7E1D7"/>
                </a:solidFill>
              </a:rPr>
              <a:t> verso </a:t>
            </a:r>
            <a:r>
              <a:rPr lang="en-US" sz="1400" dirty="0" err="1">
                <a:solidFill>
                  <a:srgbClr val="F7E1D7"/>
                </a:solidFill>
              </a:rPr>
              <a:t>un’impresa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solida</a:t>
            </a:r>
            <a:r>
              <a:rPr lang="en-US" sz="1400" dirty="0">
                <a:solidFill>
                  <a:srgbClr val="F7E1D7"/>
                </a:solidFill>
              </a:rPr>
              <a:t> ed </a:t>
            </a:r>
            <a:r>
              <a:rPr lang="en-US" sz="1400" dirty="0" err="1">
                <a:solidFill>
                  <a:srgbClr val="F7E1D7"/>
                </a:solidFill>
              </a:rPr>
              <a:t>estesa</a:t>
            </a:r>
            <a:endParaRPr lang="en-US" sz="1400" dirty="0">
              <a:solidFill>
                <a:srgbClr val="F7E1D7"/>
              </a:solidFill>
            </a:endParaRPr>
          </a:p>
        </p:txBody>
      </p: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9F98097C-3DAB-EE67-1711-53C655A2540E}"/>
              </a:ext>
            </a:extLst>
          </p:cNvPr>
          <p:cNvSpPr/>
          <p:nvPr/>
        </p:nvSpPr>
        <p:spPr>
          <a:xfrm>
            <a:off x="3733348" y="3166785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6" name="Picture 45" descr="Logo, company name&#10;&#10;Description automatically generated">
            <a:extLst>
              <a:ext uri="{FF2B5EF4-FFF2-40B4-BE49-F238E27FC236}">
                <a16:creationId xmlns:a16="http://schemas.microsoft.com/office/drawing/2014/main" id="{EB0BE492-0AB4-955D-9798-EC5D58F01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252" y="3291195"/>
            <a:ext cx="235646" cy="358001"/>
          </a:xfrm>
          <a:prstGeom prst="rect">
            <a:avLst/>
          </a:prstGeom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D4128C4-A461-AB52-8106-94AD304D4701}"/>
              </a:ext>
            </a:extLst>
          </p:cNvPr>
          <p:cNvSpPr/>
          <p:nvPr/>
        </p:nvSpPr>
        <p:spPr>
          <a:xfrm>
            <a:off x="4970529" y="4049001"/>
            <a:ext cx="1346662" cy="1318028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rgbClr val="F7E1D7"/>
                </a:solidFill>
              </a:rPr>
              <a:t>2004-2010</a:t>
            </a:r>
          </a:p>
          <a:p>
            <a:pPr algn="ctr"/>
            <a:r>
              <a:rPr lang="en-US" sz="1200" dirty="0" err="1">
                <a:solidFill>
                  <a:srgbClr val="F7E1D7"/>
                </a:solidFill>
              </a:rPr>
              <a:t>Espansione</a:t>
            </a:r>
            <a:r>
              <a:rPr lang="en-US" sz="1200" dirty="0">
                <a:solidFill>
                  <a:srgbClr val="F7E1D7"/>
                </a:solidFill>
              </a:rPr>
              <a:t> </a:t>
            </a:r>
            <a:r>
              <a:rPr lang="en-US" sz="1200" dirty="0" err="1">
                <a:solidFill>
                  <a:srgbClr val="F7E1D7"/>
                </a:solidFill>
              </a:rPr>
              <a:t>fuori</a:t>
            </a:r>
            <a:r>
              <a:rPr lang="en-US" sz="1200" dirty="0">
                <a:solidFill>
                  <a:srgbClr val="F7E1D7"/>
                </a:solidFill>
              </a:rPr>
              <a:t> UE, </a:t>
            </a:r>
            <a:r>
              <a:rPr lang="en-US" sz="1200" dirty="0" err="1">
                <a:solidFill>
                  <a:srgbClr val="F7E1D7"/>
                </a:solidFill>
              </a:rPr>
              <a:t>entrata</a:t>
            </a:r>
            <a:r>
              <a:rPr lang="en-US" sz="1200" dirty="0">
                <a:solidFill>
                  <a:srgbClr val="F7E1D7"/>
                </a:solidFill>
              </a:rPr>
              <a:t> </a:t>
            </a:r>
            <a:r>
              <a:rPr lang="en-US" sz="1200" dirty="0" err="1">
                <a:solidFill>
                  <a:srgbClr val="F7E1D7"/>
                </a:solidFill>
              </a:rPr>
              <a:t>nella</a:t>
            </a:r>
            <a:r>
              <a:rPr lang="en-US" sz="1200" dirty="0">
                <a:solidFill>
                  <a:srgbClr val="F7E1D7"/>
                </a:solidFill>
              </a:rPr>
              <a:t> </a:t>
            </a:r>
            <a:r>
              <a:rPr lang="en-US" sz="1200" dirty="0" err="1">
                <a:solidFill>
                  <a:srgbClr val="F7E1D7"/>
                </a:solidFill>
              </a:rPr>
              <a:t>borsa</a:t>
            </a:r>
            <a:r>
              <a:rPr lang="en-US" sz="1200" dirty="0">
                <a:solidFill>
                  <a:srgbClr val="F7E1D7"/>
                </a:solidFill>
              </a:rPr>
              <a:t> </a:t>
            </a:r>
            <a:r>
              <a:rPr lang="en-US" sz="1200" dirty="0" err="1">
                <a:solidFill>
                  <a:srgbClr val="F7E1D7"/>
                </a:solidFill>
              </a:rPr>
              <a:t>italiana</a:t>
            </a:r>
            <a:r>
              <a:rPr lang="en-US" sz="1200" dirty="0">
                <a:solidFill>
                  <a:srgbClr val="F7E1D7"/>
                </a:solidFill>
              </a:rPr>
              <a:t>, </a:t>
            </a:r>
            <a:r>
              <a:rPr lang="en-US" sz="1200" dirty="0" err="1">
                <a:solidFill>
                  <a:srgbClr val="F7E1D7"/>
                </a:solidFill>
              </a:rPr>
              <a:t>acquisizione</a:t>
            </a:r>
            <a:r>
              <a:rPr lang="en-US" sz="1200" dirty="0">
                <a:solidFill>
                  <a:srgbClr val="F7E1D7"/>
                </a:solidFill>
              </a:rPr>
              <a:t> di </a:t>
            </a:r>
            <a:r>
              <a:rPr lang="en-US" sz="1200" dirty="0" err="1">
                <a:solidFill>
                  <a:srgbClr val="F7E1D7"/>
                </a:solidFill>
              </a:rPr>
              <a:t>societ</a:t>
            </a:r>
            <a:r>
              <a:rPr lang="it-IT" sz="1200" dirty="0">
                <a:solidFill>
                  <a:srgbClr val="F7E1D7"/>
                </a:solidFill>
              </a:rPr>
              <a:t>à</a:t>
            </a:r>
            <a:r>
              <a:rPr lang="en-US" sz="1200" dirty="0">
                <a:solidFill>
                  <a:srgbClr val="F7E1D7"/>
                </a:solidFill>
              </a:rPr>
              <a:t> private</a:t>
            </a:r>
            <a:endParaRPr lang="it-IT" sz="1200" dirty="0">
              <a:solidFill>
                <a:srgbClr val="F7E1D7"/>
              </a:solidFill>
            </a:endParaRPr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6D3B858E-194D-4C93-1F4F-75DF199A34AC}"/>
              </a:ext>
            </a:extLst>
          </p:cNvPr>
          <p:cNvSpPr/>
          <p:nvPr/>
        </p:nvSpPr>
        <p:spPr>
          <a:xfrm>
            <a:off x="5467273" y="3824698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40629F48-0326-8241-06E5-D15F0850152A}"/>
              </a:ext>
            </a:extLst>
          </p:cNvPr>
          <p:cNvSpPr/>
          <p:nvPr/>
        </p:nvSpPr>
        <p:spPr>
          <a:xfrm>
            <a:off x="5313488" y="3172020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4" name="Picture 53" descr="Logo, company name&#10;&#10;Description automatically generated">
            <a:extLst>
              <a:ext uri="{FF2B5EF4-FFF2-40B4-BE49-F238E27FC236}">
                <a16:creationId xmlns:a16="http://schemas.microsoft.com/office/drawing/2014/main" id="{B761D2C0-D25D-8543-F837-41AE6BA3A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392" y="3296430"/>
            <a:ext cx="235646" cy="358001"/>
          </a:xfrm>
          <a:prstGeom prst="rect">
            <a:avLst/>
          </a:prstGeom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591547C-884F-724A-FAB4-5A3E8DB24D19}"/>
              </a:ext>
            </a:extLst>
          </p:cNvPr>
          <p:cNvSpPr/>
          <p:nvPr/>
        </p:nvSpPr>
        <p:spPr>
          <a:xfrm>
            <a:off x="6480734" y="1483891"/>
            <a:ext cx="1346662" cy="1455830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2011</a:t>
            </a:r>
          </a:p>
          <a:p>
            <a:pPr algn="ctr"/>
            <a:r>
              <a:rPr lang="en-US" sz="1400" dirty="0" err="1">
                <a:solidFill>
                  <a:srgbClr val="F7E1D7"/>
                </a:solidFill>
              </a:rPr>
              <a:t>Assegnazione</a:t>
            </a:r>
            <a:r>
              <a:rPr lang="en-US" sz="1400" dirty="0">
                <a:solidFill>
                  <a:srgbClr val="F7E1D7"/>
                </a:solidFill>
              </a:rPr>
              <a:t> di </a:t>
            </a:r>
            <a:r>
              <a:rPr lang="en-US" sz="1400" dirty="0" err="1">
                <a:solidFill>
                  <a:srgbClr val="F7E1D7"/>
                </a:solidFill>
              </a:rPr>
              <a:t>numerosi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premi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tra</a:t>
            </a:r>
            <a:r>
              <a:rPr lang="en-US" sz="1400" dirty="0">
                <a:solidFill>
                  <a:srgbClr val="F7E1D7"/>
                </a:solidFill>
              </a:rPr>
              <a:t> cui il “</a:t>
            </a:r>
            <a:r>
              <a:rPr lang="en-US" sz="1400" dirty="0" err="1">
                <a:solidFill>
                  <a:srgbClr val="F7E1D7"/>
                </a:solidFill>
              </a:rPr>
              <a:t>Compasso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d’Oro</a:t>
            </a:r>
            <a:r>
              <a:rPr lang="en-US" sz="1400" dirty="0">
                <a:solidFill>
                  <a:srgbClr val="F7E1D7"/>
                </a:solidFill>
              </a:rPr>
              <a:t>” (2018)</a:t>
            </a:r>
            <a:endParaRPr lang="it-IT" sz="1400" dirty="0">
              <a:solidFill>
                <a:srgbClr val="F7E1D7"/>
              </a:solidFill>
            </a:endParaRPr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864A95C7-51AD-D84A-7B29-3FB933E81124}"/>
              </a:ext>
            </a:extLst>
          </p:cNvPr>
          <p:cNvSpPr/>
          <p:nvPr/>
        </p:nvSpPr>
        <p:spPr>
          <a:xfrm>
            <a:off x="6846494" y="3166785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8" name="Picture 57" descr="Logo, company name&#10;&#10;Description automatically generated">
            <a:extLst>
              <a:ext uri="{FF2B5EF4-FFF2-40B4-BE49-F238E27FC236}">
                <a16:creationId xmlns:a16="http://schemas.microsoft.com/office/drawing/2014/main" id="{8BCBA993-E764-CCD0-80DE-EABA1A98F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398" y="3291195"/>
            <a:ext cx="235646" cy="35800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D7F84AF7-F9EB-CAA1-74E2-4C32CD1DC1FA}"/>
              </a:ext>
            </a:extLst>
          </p:cNvPr>
          <p:cNvSpPr/>
          <p:nvPr/>
        </p:nvSpPr>
        <p:spPr>
          <a:xfrm>
            <a:off x="8139123" y="4065091"/>
            <a:ext cx="1346662" cy="1237436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2016</a:t>
            </a:r>
          </a:p>
          <a:p>
            <a:pPr algn="ctr"/>
            <a:r>
              <a:rPr lang="en-US" sz="1400" dirty="0" err="1">
                <a:solidFill>
                  <a:srgbClr val="F7E1D7"/>
                </a:solidFill>
              </a:rPr>
              <a:t>Elica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si</a:t>
            </a:r>
            <a:r>
              <a:rPr lang="en-US" sz="1400" dirty="0">
                <a:solidFill>
                  <a:srgbClr val="F7E1D7"/>
                </a:solidFill>
              </a:rPr>
              <a:t> Lancia </a:t>
            </a:r>
            <a:r>
              <a:rPr lang="en-US" sz="1400" dirty="0" err="1">
                <a:solidFill>
                  <a:srgbClr val="F7E1D7"/>
                </a:solidFill>
              </a:rPr>
              <a:t>nelmondo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dell’IoT</a:t>
            </a:r>
            <a:r>
              <a:rPr lang="en-US" sz="1400" dirty="0">
                <a:solidFill>
                  <a:srgbClr val="F7E1D7"/>
                </a:solidFill>
              </a:rPr>
              <a:t> con A.Q.B.</a:t>
            </a:r>
            <a:endParaRPr lang="it-IT" sz="1200" dirty="0">
              <a:solidFill>
                <a:srgbClr val="F7E1D7"/>
              </a:solidFill>
            </a:endParaRP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580601F9-975D-7834-C8C0-621DD5FC5CE0}"/>
              </a:ext>
            </a:extLst>
          </p:cNvPr>
          <p:cNvSpPr/>
          <p:nvPr/>
        </p:nvSpPr>
        <p:spPr>
          <a:xfrm>
            <a:off x="8635867" y="3840788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F133F894-B93B-1610-7B06-8FBE4514ED3C}"/>
              </a:ext>
            </a:extLst>
          </p:cNvPr>
          <p:cNvSpPr/>
          <p:nvPr/>
        </p:nvSpPr>
        <p:spPr>
          <a:xfrm>
            <a:off x="8482082" y="3188110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2" name="Picture 61" descr="Logo, company name&#10;&#10;Description automatically generated">
            <a:extLst>
              <a:ext uri="{FF2B5EF4-FFF2-40B4-BE49-F238E27FC236}">
                <a16:creationId xmlns:a16="http://schemas.microsoft.com/office/drawing/2014/main" id="{6AF7702C-C727-847A-31EF-042AB6A48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986" y="3312520"/>
            <a:ext cx="235646" cy="358001"/>
          </a:xfrm>
          <a:prstGeom prst="rect">
            <a:avLst/>
          </a:prstGeom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89224F0-5D6F-CAC0-1853-96EB0D67414A}"/>
              </a:ext>
            </a:extLst>
          </p:cNvPr>
          <p:cNvSpPr/>
          <p:nvPr/>
        </p:nvSpPr>
        <p:spPr>
          <a:xfrm>
            <a:off x="9789200" y="1736992"/>
            <a:ext cx="1346662" cy="1224054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2022</a:t>
            </a:r>
          </a:p>
          <a:p>
            <a:pPr algn="ctr"/>
            <a:r>
              <a:rPr lang="it-IT" sz="1400" dirty="0">
                <a:solidFill>
                  <a:srgbClr val="F7E1D7"/>
                </a:solidFill>
              </a:rPr>
              <a:t>Nasce la collaborazione con EMC FIME</a:t>
            </a:r>
          </a:p>
        </p:txBody>
      </p:sp>
      <p:sp>
        <p:nvSpPr>
          <p:cNvPr id="65" name="Flowchart: Connector 64">
            <a:extLst>
              <a:ext uri="{FF2B5EF4-FFF2-40B4-BE49-F238E27FC236}">
                <a16:creationId xmlns:a16="http://schemas.microsoft.com/office/drawing/2014/main" id="{32A3EBBD-9447-D97B-29CB-35117E83FC25}"/>
              </a:ext>
            </a:extLst>
          </p:cNvPr>
          <p:cNvSpPr/>
          <p:nvPr/>
        </p:nvSpPr>
        <p:spPr>
          <a:xfrm>
            <a:off x="10154960" y="3188110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6" name="Picture 65" descr="Logo, company name&#10;&#10;Description automatically generated">
            <a:extLst>
              <a:ext uri="{FF2B5EF4-FFF2-40B4-BE49-F238E27FC236}">
                <a16:creationId xmlns:a16="http://schemas.microsoft.com/office/drawing/2014/main" id="{0DEC972A-9992-2949-B19C-D2DD31EC3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864" y="3312520"/>
            <a:ext cx="235646" cy="358001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F749DFF-CE49-2658-77AA-7BA1BF8C13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7496793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EA34E061-CBC1-6792-36BF-B57AD0F9BC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193529"/>
            <a:ext cx="633155" cy="633155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E1413AD4-4EB9-548C-4AA6-6A34C8438A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A7CC81BF-2A0D-6BC0-73A2-C747CF8605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6D6A33E9-8F20-73A0-38B6-26627303DC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E6B88B11-D86D-2359-5D01-7A461BA8A5A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pic>
        <p:nvPicPr>
          <p:cNvPr id="3" name="Picture 2" descr="A person smiling at the camera&#10;&#10;Description automatically generated with low confidence">
            <a:extLst>
              <a:ext uri="{FF2B5EF4-FFF2-40B4-BE49-F238E27FC236}">
                <a16:creationId xmlns:a16="http://schemas.microsoft.com/office/drawing/2014/main" id="{17AE98D8-86CF-387E-B823-4156FB1F40F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49" y="417066"/>
            <a:ext cx="1348627" cy="13486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" name="Picture 3" descr="A picture containing circle, screenshot, clock, design&#10;&#10;Description automatically generated">
            <a:extLst>
              <a:ext uri="{FF2B5EF4-FFF2-40B4-BE49-F238E27FC236}">
                <a16:creationId xmlns:a16="http://schemas.microsoft.com/office/drawing/2014/main" id="{482F049A-0F47-7208-26A6-CD975C2B924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478" y="5344134"/>
            <a:ext cx="1346661" cy="135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8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8" grpId="0" animBg="1"/>
      <p:bldP spid="29" grpId="0" animBg="1"/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FE28C21C-B2C2-7CA6-D51A-5DBF9E496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71"/>
          <a:stretch/>
        </p:blipFill>
        <p:spPr>
          <a:xfrm>
            <a:off x="3435927" y="1662733"/>
            <a:ext cx="8150694" cy="3991445"/>
          </a:xfrm>
          <a:prstGeom prst="roundRect">
            <a:avLst>
              <a:gd name="adj" fmla="val 1547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F7BDB62-7FE7-4885-5556-669DA3027249}"/>
              </a:ext>
            </a:extLst>
          </p:cNvPr>
          <p:cNvSpPr/>
          <p:nvPr/>
        </p:nvSpPr>
        <p:spPr>
          <a:xfrm>
            <a:off x="3435927" y="299258"/>
            <a:ext cx="5320145" cy="1022466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252323"/>
                </a:solidFill>
              </a:rPr>
              <a:t>Influenza di </a:t>
            </a:r>
            <a:r>
              <a:rPr lang="en-US" sz="3200" dirty="0" err="1">
                <a:solidFill>
                  <a:srgbClr val="252323"/>
                </a:solidFill>
              </a:rPr>
              <a:t>Elica</a:t>
            </a:r>
            <a:r>
              <a:rPr lang="en-US" sz="3200" dirty="0">
                <a:solidFill>
                  <a:srgbClr val="252323"/>
                </a:solidFill>
              </a:rPr>
              <a:t> </a:t>
            </a:r>
            <a:r>
              <a:rPr lang="en-US" sz="3200" dirty="0" err="1">
                <a:solidFill>
                  <a:srgbClr val="252323"/>
                </a:solidFill>
              </a:rPr>
              <a:t>nel</a:t>
            </a:r>
            <a:r>
              <a:rPr lang="en-US" sz="3200" dirty="0">
                <a:solidFill>
                  <a:srgbClr val="252323"/>
                </a:solidFill>
              </a:rPr>
              <a:t> mondo</a:t>
            </a:r>
            <a:endParaRPr lang="it-IT" sz="3200" dirty="0">
              <a:solidFill>
                <a:srgbClr val="252323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FF0A94D-09FB-B8F3-2A4B-3478F0461458}"/>
              </a:ext>
            </a:extLst>
          </p:cNvPr>
          <p:cNvSpPr/>
          <p:nvPr/>
        </p:nvSpPr>
        <p:spPr>
          <a:xfrm>
            <a:off x="234892" y="1662733"/>
            <a:ext cx="2807566" cy="39914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dirty="0"/>
              <a:t>Stabilimenti</a:t>
            </a:r>
          </a:p>
          <a:p>
            <a:pPr algn="r"/>
            <a:endParaRPr lang="it-IT" dirty="0"/>
          </a:p>
          <a:p>
            <a:pPr algn="r"/>
            <a:endParaRPr lang="it-IT" dirty="0"/>
          </a:p>
          <a:p>
            <a:pPr algn="r"/>
            <a:endParaRPr lang="it-IT" dirty="0"/>
          </a:p>
          <a:p>
            <a:pPr algn="r"/>
            <a:r>
              <a:rPr lang="it-IT" dirty="0"/>
              <a:t>Presenza Diretta</a:t>
            </a:r>
          </a:p>
          <a:p>
            <a:pPr algn="r"/>
            <a:endParaRPr lang="it-IT" dirty="0"/>
          </a:p>
          <a:p>
            <a:pPr algn="r"/>
            <a:endParaRPr lang="it-IT" dirty="0"/>
          </a:p>
          <a:p>
            <a:pPr algn="r"/>
            <a:endParaRPr lang="it-IT" dirty="0"/>
          </a:p>
          <a:p>
            <a:pPr algn="r"/>
            <a:r>
              <a:rPr lang="it-IT" dirty="0"/>
              <a:t>Presenza</a:t>
            </a:r>
          </a:p>
          <a:p>
            <a:pPr algn="r"/>
            <a:r>
              <a:rPr lang="it-IT" dirty="0"/>
              <a:t>Commerciale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5171619-134A-BD31-0705-1513ED43DEE8}"/>
              </a:ext>
            </a:extLst>
          </p:cNvPr>
          <p:cNvSpPr/>
          <p:nvPr/>
        </p:nvSpPr>
        <p:spPr>
          <a:xfrm>
            <a:off x="422715" y="1971413"/>
            <a:ext cx="806486" cy="758441"/>
          </a:xfrm>
          <a:prstGeom prst="roundRect">
            <a:avLst/>
          </a:prstGeom>
          <a:solidFill>
            <a:srgbClr val="2E8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697119B-050B-A1E9-3A0B-58201A476E0B}"/>
              </a:ext>
            </a:extLst>
          </p:cNvPr>
          <p:cNvSpPr/>
          <p:nvPr/>
        </p:nvSpPr>
        <p:spPr>
          <a:xfrm>
            <a:off x="404794" y="3123743"/>
            <a:ext cx="806486" cy="758441"/>
          </a:xfrm>
          <a:prstGeom prst="roundRect">
            <a:avLst/>
          </a:prstGeom>
          <a:solidFill>
            <a:srgbClr val="96C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Picture 2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0417428B-CF11-889A-CAAA-3BFB37499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66" y="2035401"/>
            <a:ext cx="629005" cy="629005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3043B26-B5E9-0C4A-BAB1-CD2552848A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74" y="3188765"/>
            <a:ext cx="628398" cy="62839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83B9D47-096D-BECC-EFBF-57BC8905CEA0}"/>
              </a:ext>
            </a:extLst>
          </p:cNvPr>
          <p:cNvSpPr/>
          <p:nvPr/>
        </p:nvSpPr>
        <p:spPr>
          <a:xfrm>
            <a:off x="404794" y="4356449"/>
            <a:ext cx="806486" cy="758441"/>
          </a:xfrm>
          <a:prstGeom prst="roundRect">
            <a:avLst/>
          </a:prstGeom>
          <a:solidFill>
            <a:srgbClr val="D8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9A6360B-ECCA-39E1-DD02-25A158620D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67" y="4421168"/>
            <a:ext cx="629005" cy="629005"/>
          </a:xfrm>
          <a:prstGeom prst="rect">
            <a:avLst/>
          </a:prstGeom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F0163119-784D-34F2-19D5-A048F732C1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7496793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5560EDF-FD7A-09F7-F388-F3F64D5BCD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193529"/>
            <a:ext cx="633155" cy="633155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15B3AC95-502F-2407-FE31-2F45499A3C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4C635866-7991-361B-31D4-12CE5DF004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E4EB191-C3F2-E4B4-03F4-D37C2E94B86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4AE1A74C-A6CB-D220-9DA3-5416172AEA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52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Arrow: Left 85">
            <a:extLst>
              <a:ext uri="{FF2B5EF4-FFF2-40B4-BE49-F238E27FC236}">
                <a16:creationId xmlns:a16="http://schemas.microsoft.com/office/drawing/2014/main" id="{EA81000F-8199-39CA-C208-DBD9BD883F86}"/>
              </a:ext>
            </a:extLst>
          </p:cNvPr>
          <p:cNvSpPr/>
          <p:nvPr/>
        </p:nvSpPr>
        <p:spPr>
          <a:xfrm rot="3958505" flipH="1">
            <a:off x="5707642" y="4496250"/>
            <a:ext cx="1666894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Arrow: Left 55">
            <a:extLst>
              <a:ext uri="{FF2B5EF4-FFF2-40B4-BE49-F238E27FC236}">
                <a16:creationId xmlns:a16="http://schemas.microsoft.com/office/drawing/2014/main" id="{81BE4D70-B36E-A6A1-D9EF-61ABE8D26DCC}"/>
              </a:ext>
            </a:extLst>
          </p:cNvPr>
          <p:cNvSpPr/>
          <p:nvPr/>
        </p:nvSpPr>
        <p:spPr>
          <a:xfrm rot="17795350">
            <a:off x="4520381" y="4485868"/>
            <a:ext cx="1706906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FCEF447-8F8A-35A4-20EE-929FE9C175CD}"/>
              </a:ext>
            </a:extLst>
          </p:cNvPr>
          <p:cNvSpPr/>
          <p:nvPr/>
        </p:nvSpPr>
        <p:spPr>
          <a:xfrm>
            <a:off x="5034127" y="256123"/>
            <a:ext cx="1770611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BF3D3F4-0789-14C1-30D2-022C55B40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1273" y="346885"/>
            <a:ext cx="1336317" cy="46480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3F3F405-44AD-3D6D-DD80-8227027C0E09}"/>
              </a:ext>
            </a:extLst>
          </p:cNvPr>
          <p:cNvSpPr/>
          <p:nvPr/>
        </p:nvSpPr>
        <p:spPr>
          <a:xfrm>
            <a:off x="8339402" y="1417285"/>
            <a:ext cx="1770611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51649DA-9F7A-B743-0350-00441DA6B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9198" y="1610571"/>
            <a:ext cx="1591018" cy="259758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E9E16E2-EFEB-85D1-2673-AFEFAECCA745}"/>
              </a:ext>
            </a:extLst>
          </p:cNvPr>
          <p:cNvSpPr/>
          <p:nvPr/>
        </p:nvSpPr>
        <p:spPr>
          <a:xfrm>
            <a:off x="6841237" y="5502169"/>
            <a:ext cx="1770611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5456102-C876-ADF8-D935-F0DB4EC8EB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60200" y="5667392"/>
            <a:ext cx="1562792" cy="315884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C140044-2FBC-0E4D-6E66-FC656985A28A}"/>
              </a:ext>
            </a:extLst>
          </p:cNvPr>
          <p:cNvSpPr/>
          <p:nvPr/>
        </p:nvSpPr>
        <p:spPr>
          <a:xfrm>
            <a:off x="8637165" y="3745981"/>
            <a:ext cx="1770611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3B3B3E57-45CA-9EF5-7E35-B2913430EA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46889" y="3949545"/>
            <a:ext cx="1351162" cy="22998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BD9EBB1-9A53-8E6D-87F9-7B92FB1A03EE}"/>
              </a:ext>
            </a:extLst>
          </p:cNvPr>
          <p:cNvSpPr/>
          <p:nvPr/>
        </p:nvSpPr>
        <p:spPr>
          <a:xfrm>
            <a:off x="238398" y="291239"/>
            <a:ext cx="1735975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52323"/>
                </a:solidFill>
              </a:rPr>
              <a:t>Brands</a:t>
            </a:r>
            <a:endParaRPr lang="it-IT" sz="3600" dirty="0">
              <a:solidFill>
                <a:srgbClr val="252323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A01021B-0E70-7F1D-6869-C1AF6D8C03D0}"/>
              </a:ext>
            </a:extLst>
          </p:cNvPr>
          <p:cNvSpPr/>
          <p:nvPr/>
        </p:nvSpPr>
        <p:spPr>
          <a:xfrm>
            <a:off x="941005" y="3745981"/>
            <a:ext cx="2353327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788F39A2-57E9-E133-BCDB-2778C9129F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2466" y="3925834"/>
            <a:ext cx="1433120" cy="286624"/>
          </a:xfrm>
          <a:prstGeom prst="rect">
            <a:avLst/>
          </a:prstGeom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3CAB66F-CC7F-E313-56E2-B91145A8ACCF}"/>
              </a:ext>
            </a:extLst>
          </p:cNvPr>
          <p:cNvSpPr/>
          <p:nvPr/>
        </p:nvSpPr>
        <p:spPr>
          <a:xfrm>
            <a:off x="1313197" y="1412421"/>
            <a:ext cx="2353327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CD506F6F-1912-A359-8655-70E07C2529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13061" y="1509410"/>
            <a:ext cx="1334435" cy="452351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7EA8893-E660-AA81-3713-CBFEE09ED242}"/>
              </a:ext>
            </a:extLst>
          </p:cNvPr>
          <p:cNvSpPr/>
          <p:nvPr/>
        </p:nvSpPr>
        <p:spPr>
          <a:xfrm>
            <a:off x="2485606" y="5530270"/>
            <a:ext cx="2534352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D69AA22F-703F-E419-1D16-9956FBD75E6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69227" y="5614520"/>
            <a:ext cx="1341006" cy="47783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D6A5933-8ECB-A880-91D3-76EB31285338}"/>
              </a:ext>
            </a:extLst>
          </p:cNvPr>
          <p:cNvSpPr/>
          <p:nvPr/>
        </p:nvSpPr>
        <p:spPr>
          <a:xfrm>
            <a:off x="4999299" y="2552650"/>
            <a:ext cx="1883323" cy="1838909"/>
          </a:xfrm>
          <a:prstGeom prst="ellipse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C847999A-A4AE-CD79-E12A-776866D27C7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513" y="2710114"/>
            <a:ext cx="990738" cy="1505159"/>
          </a:xfrm>
          <a:prstGeom prst="rect">
            <a:avLst/>
          </a:prstGeom>
        </p:spPr>
      </p:pic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96CA1D1C-CE7B-7B4C-D4A3-E414A6A7C9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7496793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4E153D45-FCAD-DCD7-C8B2-ADA26B680DA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193529"/>
            <a:ext cx="633155" cy="633155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EE2B5FCA-84CF-09E7-6A7A-3C0471AEA0F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25" name="Picture 24" descr="A picture containing icon&#10;&#10;Description automatically generated">
            <a:extLst>
              <a:ext uri="{FF2B5EF4-FFF2-40B4-BE49-F238E27FC236}">
                <a16:creationId xmlns:a16="http://schemas.microsoft.com/office/drawing/2014/main" id="{D5A9F803-31A4-048C-609B-5579911A4DA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A1490FE1-0918-0CF9-0191-D9B2ED6F102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65FEF0A4-0195-31BD-768E-084EFA5039F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sp>
        <p:nvSpPr>
          <p:cNvPr id="58" name="Arrow: Left 57">
            <a:extLst>
              <a:ext uri="{FF2B5EF4-FFF2-40B4-BE49-F238E27FC236}">
                <a16:creationId xmlns:a16="http://schemas.microsoft.com/office/drawing/2014/main" id="{323B3DCF-C5AF-67EB-CB12-D4DEFD95BA38}"/>
              </a:ext>
            </a:extLst>
          </p:cNvPr>
          <p:cNvSpPr/>
          <p:nvPr/>
        </p:nvSpPr>
        <p:spPr>
          <a:xfrm rot="11378977">
            <a:off x="6518167" y="3597772"/>
            <a:ext cx="2036533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Arrow: Left 58">
            <a:extLst>
              <a:ext uri="{FF2B5EF4-FFF2-40B4-BE49-F238E27FC236}">
                <a16:creationId xmlns:a16="http://schemas.microsoft.com/office/drawing/2014/main" id="{A25352C7-5203-78C5-D107-7B6362B96AEF}"/>
              </a:ext>
            </a:extLst>
          </p:cNvPr>
          <p:cNvSpPr/>
          <p:nvPr/>
        </p:nvSpPr>
        <p:spPr>
          <a:xfrm rot="9149936">
            <a:off x="6466012" y="2282945"/>
            <a:ext cx="1971885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" name="Arrow: Left 59">
            <a:extLst>
              <a:ext uri="{FF2B5EF4-FFF2-40B4-BE49-F238E27FC236}">
                <a16:creationId xmlns:a16="http://schemas.microsoft.com/office/drawing/2014/main" id="{01646F06-F4EA-9F28-2955-30BEB7237D55}"/>
              </a:ext>
            </a:extLst>
          </p:cNvPr>
          <p:cNvSpPr/>
          <p:nvPr/>
        </p:nvSpPr>
        <p:spPr>
          <a:xfrm rot="5400000">
            <a:off x="5050805" y="1591472"/>
            <a:ext cx="1762154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Arrow: Left 60">
            <a:extLst>
              <a:ext uri="{FF2B5EF4-FFF2-40B4-BE49-F238E27FC236}">
                <a16:creationId xmlns:a16="http://schemas.microsoft.com/office/drawing/2014/main" id="{0748954C-85E4-F44A-A56A-D96A0E8BB72F}"/>
              </a:ext>
            </a:extLst>
          </p:cNvPr>
          <p:cNvSpPr/>
          <p:nvPr/>
        </p:nvSpPr>
        <p:spPr>
          <a:xfrm rot="1975434">
            <a:off x="3517159" y="2354949"/>
            <a:ext cx="1963954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Arrow: Left 61">
            <a:extLst>
              <a:ext uri="{FF2B5EF4-FFF2-40B4-BE49-F238E27FC236}">
                <a16:creationId xmlns:a16="http://schemas.microsoft.com/office/drawing/2014/main" id="{928D9829-1D91-D2C8-1B04-7A470A624410}"/>
              </a:ext>
            </a:extLst>
          </p:cNvPr>
          <p:cNvSpPr/>
          <p:nvPr/>
        </p:nvSpPr>
        <p:spPr>
          <a:xfrm rot="20991211">
            <a:off x="3321794" y="3630824"/>
            <a:ext cx="1840027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4" name="Picture 63" descr="Logo, icon&#10;&#10;Description automatically generated">
            <a:extLst>
              <a:ext uri="{FF2B5EF4-FFF2-40B4-BE49-F238E27FC236}">
                <a16:creationId xmlns:a16="http://schemas.microsoft.com/office/drawing/2014/main" id="{E232015D-FEE5-0C15-E43A-A2C47113755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751" y="1514582"/>
            <a:ext cx="705228" cy="705228"/>
          </a:xfrm>
          <a:prstGeom prst="rect">
            <a:avLst/>
          </a:prstGeom>
        </p:spPr>
      </p:pic>
      <p:pic>
        <p:nvPicPr>
          <p:cNvPr id="66" name="Picture 65" descr="Icon&#10;&#10;Description automatically generated">
            <a:extLst>
              <a:ext uri="{FF2B5EF4-FFF2-40B4-BE49-F238E27FC236}">
                <a16:creationId xmlns:a16="http://schemas.microsoft.com/office/drawing/2014/main" id="{1C6FC542-C1E7-A5B2-F0C4-5D035C33C65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819" y="3496417"/>
            <a:ext cx="705228" cy="705228"/>
          </a:xfrm>
          <a:prstGeom prst="rect">
            <a:avLst/>
          </a:prstGeom>
        </p:spPr>
      </p:pic>
      <p:pic>
        <p:nvPicPr>
          <p:cNvPr id="72" name="Picture 71" descr="Pie chart&#10;&#10;Description automatically generated with medium confidence">
            <a:extLst>
              <a:ext uri="{FF2B5EF4-FFF2-40B4-BE49-F238E27FC236}">
                <a16:creationId xmlns:a16="http://schemas.microsoft.com/office/drawing/2014/main" id="{3B66D957-BEE9-A5AB-EF0F-FD20F7DDCCF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000" y="4392603"/>
            <a:ext cx="702672" cy="702672"/>
          </a:xfrm>
          <a:prstGeom prst="rect">
            <a:avLst/>
          </a:prstGeom>
        </p:spPr>
      </p:pic>
      <p:pic>
        <p:nvPicPr>
          <p:cNvPr id="74" name="Picture 73" descr="Logo, icon, company name&#10;&#10;Description automatically generated">
            <a:extLst>
              <a:ext uri="{FF2B5EF4-FFF2-40B4-BE49-F238E27FC236}">
                <a16:creationId xmlns:a16="http://schemas.microsoft.com/office/drawing/2014/main" id="{A7D0BC53-5E99-C591-8ACD-4FA444E3164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451" y="2206499"/>
            <a:ext cx="705228" cy="705228"/>
          </a:xfrm>
          <a:prstGeom prst="rect">
            <a:avLst/>
          </a:prstGeom>
        </p:spPr>
      </p:pic>
      <p:pic>
        <p:nvPicPr>
          <p:cNvPr id="76" name="Picture 75" descr="Icon&#10;&#10;Description automatically generated">
            <a:extLst>
              <a:ext uri="{FF2B5EF4-FFF2-40B4-BE49-F238E27FC236}">
                <a16:creationId xmlns:a16="http://schemas.microsoft.com/office/drawing/2014/main" id="{71478DB0-B9D9-B5CA-B8B7-D464449DFC6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749" y="5592943"/>
            <a:ext cx="538490" cy="538490"/>
          </a:xfrm>
          <a:prstGeom prst="rect">
            <a:avLst/>
          </a:prstGeom>
        </p:spPr>
      </p:pic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ED2923FA-8166-8E5A-670B-DC7FA0F6A4B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802" y="1530391"/>
            <a:ext cx="471971" cy="471971"/>
          </a:xfrm>
          <a:prstGeom prst="rect">
            <a:avLst/>
          </a:prstGeom>
        </p:spPr>
      </p:pic>
      <p:pic>
        <p:nvPicPr>
          <p:cNvPr id="79" name="Picture 78" descr="Icon&#10;&#10;Description automatically generated">
            <a:extLst>
              <a:ext uri="{FF2B5EF4-FFF2-40B4-BE49-F238E27FC236}">
                <a16:creationId xmlns:a16="http://schemas.microsoft.com/office/drawing/2014/main" id="{F26521DE-09AA-7C94-BCC1-F5BDDE577D5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73" y="3888053"/>
            <a:ext cx="441884" cy="441884"/>
          </a:xfrm>
          <a:prstGeom prst="rect">
            <a:avLst/>
          </a:prstGeom>
        </p:spPr>
      </p:pic>
      <p:pic>
        <p:nvPicPr>
          <p:cNvPr id="83" name="Picture 82" descr="Pie chart&#10;&#10;Description automatically generated with low confidence">
            <a:extLst>
              <a:ext uri="{FF2B5EF4-FFF2-40B4-BE49-F238E27FC236}">
                <a16:creationId xmlns:a16="http://schemas.microsoft.com/office/drawing/2014/main" id="{97AB2FF9-C657-5C46-664B-511D1F164BD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256" y="2264147"/>
            <a:ext cx="702672" cy="702672"/>
          </a:xfrm>
          <a:prstGeom prst="rect">
            <a:avLst/>
          </a:prstGeom>
        </p:spPr>
      </p:pic>
      <p:pic>
        <p:nvPicPr>
          <p:cNvPr id="84" name="Picture 83" descr="Pie chart&#10;&#10;Description automatically generated with low confidence">
            <a:extLst>
              <a:ext uri="{FF2B5EF4-FFF2-40B4-BE49-F238E27FC236}">
                <a16:creationId xmlns:a16="http://schemas.microsoft.com/office/drawing/2014/main" id="{78D5B43E-FA35-24F6-B4FF-967CFF9C038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711" y="3509786"/>
            <a:ext cx="702672" cy="702672"/>
          </a:xfrm>
          <a:prstGeom prst="rect">
            <a:avLst/>
          </a:prstGeom>
        </p:spPr>
      </p:pic>
      <p:pic>
        <p:nvPicPr>
          <p:cNvPr id="85" name="Picture 84" descr="Pie chart&#10;&#10;Description automatically generated with low confidence">
            <a:extLst>
              <a:ext uri="{FF2B5EF4-FFF2-40B4-BE49-F238E27FC236}">
                <a16:creationId xmlns:a16="http://schemas.microsoft.com/office/drawing/2014/main" id="{21D59856-3789-B6F3-F411-B42ECAB5597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277" y="4372737"/>
            <a:ext cx="702672" cy="70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644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2C83997-CA3F-96CA-AD00-339CFDC8809F}"/>
              </a:ext>
            </a:extLst>
          </p:cNvPr>
          <p:cNvCxnSpPr>
            <a:cxnSpLocks/>
          </p:cNvCxnSpPr>
          <p:nvPr/>
        </p:nvCxnSpPr>
        <p:spPr>
          <a:xfrm flipV="1">
            <a:off x="6287298" y="2834640"/>
            <a:ext cx="0" cy="1159617"/>
          </a:xfrm>
          <a:prstGeom prst="line">
            <a:avLst/>
          </a:prstGeom>
          <a:ln w="5715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7655921-0C81-4A7C-810F-40BF6BC2301E}"/>
              </a:ext>
            </a:extLst>
          </p:cNvPr>
          <p:cNvCxnSpPr>
            <a:cxnSpLocks/>
          </p:cNvCxnSpPr>
          <p:nvPr/>
        </p:nvCxnSpPr>
        <p:spPr>
          <a:xfrm flipV="1">
            <a:off x="9803011" y="3969318"/>
            <a:ext cx="0" cy="834144"/>
          </a:xfrm>
          <a:prstGeom prst="line">
            <a:avLst/>
          </a:prstGeom>
          <a:ln w="5715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3CBDDE6-E160-55C1-2F3B-999E3007A0F6}"/>
              </a:ext>
            </a:extLst>
          </p:cNvPr>
          <p:cNvCxnSpPr>
            <a:cxnSpLocks/>
          </p:cNvCxnSpPr>
          <p:nvPr/>
        </p:nvCxnSpPr>
        <p:spPr>
          <a:xfrm flipV="1">
            <a:off x="2900676" y="3969318"/>
            <a:ext cx="0" cy="834144"/>
          </a:xfrm>
          <a:prstGeom prst="line">
            <a:avLst/>
          </a:prstGeom>
          <a:ln w="5715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B95A9D2-D457-DD9A-F919-2E9988A59DA2}"/>
              </a:ext>
            </a:extLst>
          </p:cNvPr>
          <p:cNvCxnSpPr>
            <a:cxnSpLocks/>
          </p:cNvCxnSpPr>
          <p:nvPr/>
        </p:nvCxnSpPr>
        <p:spPr>
          <a:xfrm flipV="1">
            <a:off x="6287298" y="4018217"/>
            <a:ext cx="0" cy="834144"/>
          </a:xfrm>
          <a:prstGeom prst="line">
            <a:avLst/>
          </a:prstGeom>
          <a:ln w="5715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BCC487-FE36-5191-82ED-5D6540338EA1}"/>
              </a:ext>
            </a:extLst>
          </p:cNvPr>
          <p:cNvSpPr/>
          <p:nvPr/>
        </p:nvSpPr>
        <p:spPr>
          <a:xfrm>
            <a:off x="4987593" y="384757"/>
            <a:ext cx="2637806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52323"/>
                </a:solidFill>
              </a:rPr>
              <a:t>Governance</a:t>
            </a:r>
            <a:endParaRPr lang="it-IT" sz="3600" dirty="0">
              <a:solidFill>
                <a:srgbClr val="252323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D530FC1-C10C-37F5-16C9-8EC8546A49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6470876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8E90E35-BE72-6684-CA55-393394CE12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48625"/>
            <a:ext cx="478059" cy="478059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2AA6BFE-2E4F-0035-916B-8F2139A338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84902" y="6112275"/>
            <a:ext cx="667630" cy="667630"/>
          </a:xfrm>
          <a:prstGeom prst="rect">
            <a:avLst/>
          </a:prstGeom>
        </p:spPr>
      </p:pic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C569E44F-E48B-704E-45E1-4F8E14CB1A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BFFB4D2-A925-FD12-D481-F7A9038ABF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9AE9B2FF-B08D-E309-735B-4F4C1EBAC0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043BA75-C721-807F-B593-5AD39C1D7DC2}"/>
              </a:ext>
            </a:extLst>
          </p:cNvPr>
          <p:cNvSpPr/>
          <p:nvPr/>
        </p:nvSpPr>
        <p:spPr>
          <a:xfrm>
            <a:off x="4987593" y="1650825"/>
            <a:ext cx="2604654" cy="440575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rgbClr val="252323"/>
                </a:solidFill>
              </a:rPr>
              <a:t>Consiglio</a:t>
            </a:r>
            <a:r>
              <a:rPr lang="en-US" sz="1400" b="1" dirty="0">
                <a:solidFill>
                  <a:srgbClr val="252323"/>
                </a:solidFill>
              </a:rPr>
              <a:t> di </a:t>
            </a:r>
            <a:r>
              <a:rPr lang="en-US" sz="1400" b="1" dirty="0" err="1">
                <a:solidFill>
                  <a:srgbClr val="252323"/>
                </a:solidFill>
              </a:rPr>
              <a:t>Amministrazione</a:t>
            </a:r>
            <a:endParaRPr lang="en-US" sz="1400" b="1" dirty="0">
              <a:solidFill>
                <a:srgbClr val="252323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2FF8790-6F4E-B880-3DDD-E57527817EF2}"/>
              </a:ext>
            </a:extLst>
          </p:cNvPr>
          <p:cNvSpPr/>
          <p:nvPr/>
        </p:nvSpPr>
        <p:spPr>
          <a:xfrm>
            <a:off x="4998975" y="2091557"/>
            <a:ext cx="2593272" cy="924503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 err="1"/>
              <a:t>Presidente</a:t>
            </a:r>
            <a:r>
              <a:rPr lang="en-US" sz="1100" b="1" dirty="0"/>
              <a:t> </a:t>
            </a:r>
            <a:r>
              <a:rPr lang="en-US" sz="1100" b="1" dirty="0" err="1"/>
              <a:t>Esecutivo</a:t>
            </a:r>
            <a:r>
              <a:rPr lang="en-US" sz="1100" dirty="0"/>
              <a:t>: Francesco </a:t>
            </a:r>
            <a:r>
              <a:rPr lang="en-US" sz="1100" dirty="0" err="1"/>
              <a:t>Casoli</a:t>
            </a:r>
            <a:endParaRPr lang="en-US" sz="1100" b="1" dirty="0"/>
          </a:p>
          <a:p>
            <a:r>
              <a:rPr lang="en-US" sz="1100" b="1" dirty="0"/>
              <a:t>CEO</a:t>
            </a:r>
            <a:r>
              <a:rPr lang="en-US" sz="1100" dirty="0"/>
              <a:t>: Giulio Cocci</a:t>
            </a:r>
          </a:p>
          <a:p>
            <a:r>
              <a:rPr lang="en-US" sz="1100" b="1" dirty="0" err="1"/>
              <a:t>Presidente</a:t>
            </a:r>
            <a:r>
              <a:rPr lang="en-US" sz="1100" b="1" dirty="0"/>
              <a:t> del CNR</a:t>
            </a:r>
            <a:r>
              <a:rPr lang="en-US" sz="1100" dirty="0"/>
              <a:t>: Elio Catania</a:t>
            </a:r>
          </a:p>
          <a:p>
            <a:r>
              <a:rPr lang="en-US" sz="1100" b="1" dirty="0" err="1"/>
              <a:t>Presidente</a:t>
            </a:r>
            <a:r>
              <a:rPr lang="en-US" sz="1100" b="1" dirty="0"/>
              <a:t> del CCRS</a:t>
            </a:r>
            <a:r>
              <a:rPr lang="en-US" sz="1100" dirty="0"/>
              <a:t>: Susanna </a:t>
            </a:r>
            <a:r>
              <a:rPr lang="en-US" sz="1100" dirty="0" err="1"/>
              <a:t>Zucchelli</a:t>
            </a:r>
            <a:endParaRPr lang="it-IT" sz="11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33DF0ED-1671-9BF5-890D-E0C73F7BDA7A}"/>
              </a:ext>
            </a:extLst>
          </p:cNvPr>
          <p:cNvSpPr/>
          <p:nvPr/>
        </p:nvSpPr>
        <p:spPr>
          <a:xfrm>
            <a:off x="8232446" y="1650825"/>
            <a:ext cx="2593272" cy="440575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rgbClr val="252323"/>
                </a:solidFill>
              </a:rPr>
              <a:t>Collegio</a:t>
            </a:r>
            <a:r>
              <a:rPr lang="en-US" sz="1400" b="1" dirty="0">
                <a:solidFill>
                  <a:srgbClr val="252323"/>
                </a:solidFill>
              </a:rPr>
              <a:t> </a:t>
            </a:r>
            <a:r>
              <a:rPr lang="en-US" sz="1400" b="1" dirty="0" err="1">
                <a:solidFill>
                  <a:srgbClr val="252323"/>
                </a:solidFill>
              </a:rPr>
              <a:t>Sindacale</a:t>
            </a:r>
            <a:endParaRPr lang="en-US" sz="1400" b="1" dirty="0">
              <a:solidFill>
                <a:srgbClr val="252323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6C1382A-7A96-1C3A-DF09-370BE1664B39}"/>
              </a:ext>
            </a:extLst>
          </p:cNvPr>
          <p:cNvSpPr/>
          <p:nvPr/>
        </p:nvSpPr>
        <p:spPr>
          <a:xfrm>
            <a:off x="8232445" y="2091557"/>
            <a:ext cx="2593272" cy="924503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 err="1"/>
              <a:t>Presidente</a:t>
            </a:r>
            <a:r>
              <a:rPr lang="en-US" sz="1100" dirty="0"/>
              <a:t>: Giovanni </a:t>
            </a:r>
            <a:r>
              <a:rPr lang="en-US" sz="1100" dirty="0" err="1"/>
              <a:t>Frezzotti</a:t>
            </a:r>
            <a:endParaRPr lang="en-US" sz="1100" dirty="0"/>
          </a:p>
          <a:p>
            <a:r>
              <a:rPr lang="en-US" sz="1100" b="1" dirty="0" err="1"/>
              <a:t>Sindaco</a:t>
            </a:r>
            <a:r>
              <a:rPr lang="en-US" sz="1100" b="1" dirty="0"/>
              <a:t> </a:t>
            </a:r>
            <a:r>
              <a:rPr lang="en-US" sz="1100" b="1" dirty="0" err="1"/>
              <a:t>Effettivo</a:t>
            </a:r>
            <a:r>
              <a:rPr lang="en-US" sz="1100" dirty="0"/>
              <a:t>: Massimiliano Belli</a:t>
            </a:r>
          </a:p>
          <a:p>
            <a:r>
              <a:rPr lang="en-US" sz="1100" b="1" dirty="0" err="1"/>
              <a:t>Sindaco</a:t>
            </a:r>
            <a:r>
              <a:rPr lang="en-US" sz="1100" b="1" dirty="0"/>
              <a:t> </a:t>
            </a:r>
            <a:r>
              <a:rPr lang="en-US" sz="1100" b="1" dirty="0" err="1"/>
              <a:t>Effettivo</a:t>
            </a:r>
            <a:r>
              <a:rPr lang="en-US" sz="1100" dirty="0"/>
              <a:t>: Simona </a:t>
            </a:r>
            <a:r>
              <a:rPr lang="en-US" sz="1100" dirty="0" err="1"/>
              <a:t>Romagnoli</a:t>
            </a:r>
            <a:endParaRPr lang="it-IT" sz="1100" b="1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198A334-FDAA-7784-5C45-ED4C364986A3}"/>
              </a:ext>
            </a:extLst>
          </p:cNvPr>
          <p:cNvCxnSpPr>
            <a:cxnSpLocks/>
          </p:cNvCxnSpPr>
          <p:nvPr/>
        </p:nvCxnSpPr>
        <p:spPr>
          <a:xfrm flipV="1">
            <a:off x="7248516" y="2553807"/>
            <a:ext cx="983928" cy="1"/>
          </a:xfrm>
          <a:prstGeom prst="line">
            <a:avLst/>
          </a:prstGeom>
          <a:ln w="5715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7DFAF6D-4696-C37A-CB38-BFB43C85F484}"/>
              </a:ext>
            </a:extLst>
          </p:cNvPr>
          <p:cNvSpPr/>
          <p:nvPr/>
        </p:nvSpPr>
        <p:spPr>
          <a:xfrm>
            <a:off x="1612446" y="4655277"/>
            <a:ext cx="2593272" cy="440575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252323"/>
                </a:solidFill>
              </a:rPr>
              <a:t>Monica </a:t>
            </a:r>
            <a:r>
              <a:rPr lang="en-US" sz="1400" b="1" dirty="0" err="1">
                <a:solidFill>
                  <a:srgbClr val="252323"/>
                </a:solidFill>
              </a:rPr>
              <a:t>Nicolini</a:t>
            </a:r>
            <a:endParaRPr lang="en-US" sz="1400" b="1" dirty="0">
              <a:solidFill>
                <a:srgbClr val="252323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791BED9-9168-66F6-212F-F93F05AC7344}"/>
              </a:ext>
            </a:extLst>
          </p:cNvPr>
          <p:cNvSpPr/>
          <p:nvPr/>
        </p:nvSpPr>
        <p:spPr>
          <a:xfrm>
            <a:off x="1612445" y="5096009"/>
            <a:ext cx="2593272" cy="644080"/>
          </a:xfrm>
          <a:prstGeom prst="roundRect">
            <a:avLst>
              <a:gd name="adj" fmla="val 36027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Membro</a:t>
            </a:r>
            <a:r>
              <a:rPr lang="en-US" sz="1400" b="1" dirty="0"/>
              <a:t> del CNR e CCRS</a:t>
            </a:r>
          </a:p>
          <a:p>
            <a:pPr algn="ctr"/>
            <a:r>
              <a:rPr lang="en-US" sz="1400" b="1" dirty="0"/>
              <a:t>Lead Independent Director</a:t>
            </a:r>
            <a:endParaRPr lang="it-IT" sz="1400" b="1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2C4124F-C9B5-0354-3AAA-490866342646}"/>
              </a:ext>
            </a:extLst>
          </p:cNvPr>
          <p:cNvSpPr/>
          <p:nvPr/>
        </p:nvSpPr>
        <p:spPr>
          <a:xfrm>
            <a:off x="4979280" y="4655277"/>
            <a:ext cx="2593272" cy="440575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252323"/>
                </a:solidFill>
              </a:rPr>
              <a:t>Angelo </a:t>
            </a:r>
            <a:r>
              <a:rPr lang="en-US" sz="1400" b="1" dirty="0" err="1">
                <a:solidFill>
                  <a:srgbClr val="252323"/>
                </a:solidFill>
              </a:rPr>
              <a:t>Catapano</a:t>
            </a:r>
            <a:endParaRPr lang="en-US" sz="1400" b="1" dirty="0">
              <a:solidFill>
                <a:srgbClr val="252323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5D467AA-9052-133E-371A-E309BFA3160B}"/>
              </a:ext>
            </a:extLst>
          </p:cNvPr>
          <p:cNvSpPr/>
          <p:nvPr/>
        </p:nvSpPr>
        <p:spPr>
          <a:xfrm>
            <a:off x="4979279" y="5096009"/>
            <a:ext cx="2593272" cy="644080"/>
          </a:xfrm>
          <a:prstGeom prst="roundRect">
            <a:avLst>
              <a:gd name="adj" fmla="val 36027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Membro</a:t>
            </a:r>
            <a:r>
              <a:rPr lang="en-US" sz="1400" b="1" dirty="0"/>
              <a:t> del CNR e CCRS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D88640C-8EAD-6A04-95AF-793CD4FDD1BD}"/>
              </a:ext>
            </a:extLst>
          </p:cNvPr>
          <p:cNvSpPr/>
          <p:nvPr/>
        </p:nvSpPr>
        <p:spPr>
          <a:xfrm>
            <a:off x="8484223" y="4655277"/>
            <a:ext cx="2593272" cy="440575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252323"/>
                </a:solidFill>
              </a:rPr>
              <a:t>Liliana </a:t>
            </a:r>
            <a:r>
              <a:rPr lang="en-US" sz="1400" b="1" dirty="0" err="1">
                <a:solidFill>
                  <a:srgbClr val="252323"/>
                </a:solidFill>
              </a:rPr>
              <a:t>Fratini</a:t>
            </a:r>
            <a:r>
              <a:rPr lang="en-US" sz="1400" b="1" dirty="0">
                <a:solidFill>
                  <a:srgbClr val="252323"/>
                </a:solidFill>
              </a:rPr>
              <a:t> </a:t>
            </a:r>
            <a:r>
              <a:rPr lang="en-US" sz="1400" b="1" dirty="0" err="1">
                <a:solidFill>
                  <a:srgbClr val="252323"/>
                </a:solidFill>
              </a:rPr>
              <a:t>Passi</a:t>
            </a:r>
            <a:endParaRPr lang="en-US" sz="1400" b="1" dirty="0">
              <a:solidFill>
                <a:srgbClr val="252323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83341F-7B26-8635-BC76-875797770F4B}"/>
              </a:ext>
            </a:extLst>
          </p:cNvPr>
          <p:cNvSpPr/>
          <p:nvPr/>
        </p:nvSpPr>
        <p:spPr>
          <a:xfrm>
            <a:off x="8484222" y="5096009"/>
            <a:ext cx="2593272" cy="644080"/>
          </a:xfrm>
          <a:prstGeom prst="roundRect">
            <a:avLst>
              <a:gd name="adj" fmla="val 36027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Membro</a:t>
            </a:r>
            <a:r>
              <a:rPr lang="en-US" sz="1400" b="1" dirty="0"/>
              <a:t> del CNR e CCRS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74C7E4F-AECF-1E87-FB28-C674341817EC}"/>
              </a:ext>
            </a:extLst>
          </p:cNvPr>
          <p:cNvCxnSpPr>
            <a:cxnSpLocks/>
          </p:cNvCxnSpPr>
          <p:nvPr/>
        </p:nvCxnSpPr>
        <p:spPr>
          <a:xfrm>
            <a:off x="2884050" y="3994257"/>
            <a:ext cx="6933279" cy="0"/>
          </a:xfrm>
          <a:prstGeom prst="line">
            <a:avLst/>
          </a:prstGeom>
          <a:ln w="5715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0AA4707-FFFF-B945-10A7-78F20BFB1D5A}"/>
              </a:ext>
            </a:extLst>
          </p:cNvPr>
          <p:cNvSpPr/>
          <p:nvPr/>
        </p:nvSpPr>
        <p:spPr>
          <a:xfrm>
            <a:off x="1695572" y="384757"/>
            <a:ext cx="2876204" cy="1321724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600" b="0" i="0" dirty="0">
                <a:solidFill>
                  <a:srgbClr val="E8EAED"/>
                </a:solidFill>
                <a:effectLst/>
              </a:rPr>
              <a:t>‘’Saper ascoltare e saper scegliere le persone è stato il segreto per riuscire a dare ogni giorno la giusta spinta a questa azienda.‘’</a:t>
            </a:r>
            <a:endParaRPr lang="it-IT" sz="1600" dirty="0"/>
          </a:p>
        </p:txBody>
      </p:sp>
      <p:pic>
        <p:nvPicPr>
          <p:cNvPr id="39" name="Picture 38" descr="A person wearing glasses and a suit&#10;&#10;Description automatically generated with low confidence">
            <a:extLst>
              <a:ext uri="{FF2B5EF4-FFF2-40B4-BE49-F238E27FC236}">
                <a16:creationId xmlns:a16="http://schemas.microsoft.com/office/drawing/2014/main" id="{D0B72EEB-4E3E-E8BF-C8CA-469F381716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21" y="384757"/>
            <a:ext cx="1321724" cy="13217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D387199-86B9-884C-429D-A43B471CDAEF}"/>
              </a:ext>
            </a:extLst>
          </p:cNvPr>
          <p:cNvSpPr/>
          <p:nvPr/>
        </p:nvSpPr>
        <p:spPr>
          <a:xfrm>
            <a:off x="290721" y="1797921"/>
            <a:ext cx="1321724" cy="290945"/>
          </a:xfrm>
          <a:prstGeom prst="roundRect">
            <a:avLst>
              <a:gd name="adj" fmla="val 50000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252323"/>
                </a:solidFill>
              </a:rPr>
              <a:t>Francesco </a:t>
            </a:r>
            <a:r>
              <a:rPr lang="en-US" sz="1200" b="1" dirty="0" err="1">
                <a:solidFill>
                  <a:srgbClr val="252323"/>
                </a:solidFill>
              </a:rPr>
              <a:t>Casoli</a:t>
            </a:r>
            <a:endParaRPr lang="en-US" sz="1200" b="1" dirty="0">
              <a:solidFill>
                <a:srgbClr val="252323"/>
              </a:solidFill>
            </a:endParaRPr>
          </a:p>
        </p:txBody>
      </p:sp>
      <p:pic>
        <p:nvPicPr>
          <p:cNvPr id="42" name="Picture 41" descr="A person in a suit and tie&#10;&#10;Description automatically generated">
            <a:extLst>
              <a:ext uri="{FF2B5EF4-FFF2-40B4-BE49-F238E27FC236}">
                <a16:creationId xmlns:a16="http://schemas.microsoft.com/office/drawing/2014/main" id="{023EEEB5-48AB-41FB-569D-86B97094A8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24" y="2172149"/>
            <a:ext cx="1321721" cy="13217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079BE67-931B-A5A7-6D65-672371AD88D8}"/>
              </a:ext>
            </a:extLst>
          </p:cNvPr>
          <p:cNvSpPr/>
          <p:nvPr/>
        </p:nvSpPr>
        <p:spPr>
          <a:xfrm>
            <a:off x="276403" y="3577153"/>
            <a:ext cx="1321724" cy="290945"/>
          </a:xfrm>
          <a:prstGeom prst="roundRect">
            <a:avLst>
              <a:gd name="adj" fmla="val 50000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252323"/>
                </a:solidFill>
              </a:rPr>
              <a:t>Elio </a:t>
            </a:r>
            <a:r>
              <a:rPr lang="en-US" sz="1000" b="1" dirty="0" err="1">
                <a:solidFill>
                  <a:srgbClr val="252323"/>
                </a:solidFill>
              </a:rPr>
              <a:t>Cosimo</a:t>
            </a:r>
            <a:r>
              <a:rPr lang="en-US" sz="1000" b="1" dirty="0">
                <a:solidFill>
                  <a:srgbClr val="252323"/>
                </a:solidFill>
              </a:rPr>
              <a:t> Catania</a:t>
            </a:r>
          </a:p>
        </p:txBody>
      </p:sp>
      <p:pic>
        <p:nvPicPr>
          <p:cNvPr id="45" name="Picture 44" descr="A person with short brown hair&#10;&#10;Description automatically generated with low confidence">
            <a:extLst>
              <a:ext uri="{FF2B5EF4-FFF2-40B4-BE49-F238E27FC236}">
                <a16:creationId xmlns:a16="http://schemas.microsoft.com/office/drawing/2014/main" id="{0F4E3073-FD12-2508-83AF-91231EE9A7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572" y="2172149"/>
            <a:ext cx="1321725" cy="1321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B68917B-82AE-45D2-B3C2-1875F4572276}"/>
              </a:ext>
            </a:extLst>
          </p:cNvPr>
          <p:cNvSpPr/>
          <p:nvPr/>
        </p:nvSpPr>
        <p:spPr>
          <a:xfrm>
            <a:off x="1695572" y="3577152"/>
            <a:ext cx="1321724" cy="290945"/>
          </a:xfrm>
          <a:prstGeom prst="roundRect">
            <a:avLst>
              <a:gd name="adj" fmla="val 50000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252323"/>
                </a:solidFill>
              </a:rPr>
              <a:t>Susanna </a:t>
            </a:r>
            <a:r>
              <a:rPr lang="en-US" sz="1100" b="1" dirty="0" err="1">
                <a:solidFill>
                  <a:srgbClr val="252323"/>
                </a:solidFill>
              </a:rPr>
              <a:t>Zucchelli</a:t>
            </a:r>
            <a:endParaRPr lang="en-US" sz="1100" b="1" dirty="0">
              <a:solidFill>
                <a:srgbClr val="252323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791B131-150E-0922-85AA-CFFAA882B375}"/>
              </a:ext>
            </a:extLst>
          </p:cNvPr>
          <p:cNvSpPr/>
          <p:nvPr/>
        </p:nvSpPr>
        <p:spPr>
          <a:xfrm>
            <a:off x="3100419" y="3577151"/>
            <a:ext cx="1321724" cy="290945"/>
          </a:xfrm>
          <a:prstGeom prst="roundRect">
            <a:avLst>
              <a:gd name="adj" fmla="val 50000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252323"/>
                </a:solidFill>
              </a:rPr>
              <a:t>Giulio Cocci</a:t>
            </a:r>
          </a:p>
        </p:txBody>
      </p:sp>
      <p:pic>
        <p:nvPicPr>
          <p:cNvPr id="50" name="Picture 49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383DC399-6E40-AAE6-FED9-02C80A69E63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4" y="2172148"/>
            <a:ext cx="1321721" cy="13217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74420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F6309F00-32A4-F32B-FE89-28148E02674C}"/>
              </a:ext>
            </a:extLst>
          </p:cNvPr>
          <p:cNvCxnSpPr>
            <a:cxnSpLocks/>
          </p:cNvCxnSpPr>
          <p:nvPr/>
        </p:nvCxnSpPr>
        <p:spPr>
          <a:xfrm>
            <a:off x="7697227" y="3733526"/>
            <a:ext cx="0" cy="393857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B9017E8-6C4E-AFB6-4E4B-9AC9838883AD}"/>
              </a:ext>
            </a:extLst>
          </p:cNvPr>
          <p:cNvCxnSpPr>
            <a:cxnSpLocks/>
          </p:cNvCxnSpPr>
          <p:nvPr/>
        </p:nvCxnSpPr>
        <p:spPr>
          <a:xfrm>
            <a:off x="8777242" y="2528060"/>
            <a:ext cx="0" cy="1386292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AFA94C5-8476-A6BE-83CD-31645D19B77D}"/>
              </a:ext>
            </a:extLst>
          </p:cNvPr>
          <p:cNvCxnSpPr>
            <a:cxnSpLocks/>
          </p:cNvCxnSpPr>
          <p:nvPr/>
        </p:nvCxnSpPr>
        <p:spPr>
          <a:xfrm>
            <a:off x="7697227" y="2519031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B27AB10-5594-8634-967E-06E280E9DC8E}"/>
              </a:ext>
            </a:extLst>
          </p:cNvPr>
          <p:cNvCxnSpPr>
            <a:cxnSpLocks/>
          </p:cNvCxnSpPr>
          <p:nvPr/>
        </p:nvCxnSpPr>
        <p:spPr>
          <a:xfrm>
            <a:off x="8786396" y="4477099"/>
            <a:ext cx="0" cy="681512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5A2ADDF-FDC4-3CFC-8471-27D446D83735}"/>
              </a:ext>
            </a:extLst>
          </p:cNvPr>
          <p:cNvSpPr/>
          <p:nvPr/>
        </p:nvSpPr>
        <p:spPr>
          <a:xfrm>
            <a:off x="3381907" y="160312"/>
            <a:ext cx="5428186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rgbClr val="252323"/>
                </a:solidFill>
              </a:rPr>
              <a:t>Organigramma</a:t>
            </a:r>
            <a:r>
              <a:rPr lang="en-US" sz="3600" dirty="0">
                <a:solidFill>
                  <a:srgbClr val="252323"/>
                </a:solidFill>
              </a:rPr>
              <a:t> del Gruppo</a:t>
            </a:r>
            <a:endParaRPr lang="it-IT" sz="3600" dirty="0">
              <a:solidFill>
                <a:srgbClr val="252323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ECE6B47-CE35-A178-D8C0-9593381621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386104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094F654-A564-33DB-BB45-C0AA23D67C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48625"/>
            <a:ext cx="478059" cy="478059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60B77F1-C9DB-056C-CD0F-DC23E1C0E3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84902" y="6120664"/>
            <a:ext cx="667630" cy="667630"/>
          </a:xfrm>
          <a:prstGeom prst="rect">
            <a:avLst/>
          </a:prstGeom>
        </p:spPr>
      </p:pic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A294693E-44A7-3D76-EB74-7ABB47A653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754140C-0E55-7BA1-CDC0-78658359E3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9A791BB4-C671-29AA-74D6-9B8A48AD6F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4414773-3083-4712-45B6-751D458DCE85}"/>
              </a:ext>
            </a:extLst>
          </p:cNvPr>
          <p:cNvSpPr/>
          <p:nvPr/>
        </p:nvSpPr>
        <p:spPr>
          <a:xfrm>
            <a:off x="4592681" y="1309973"/>
            <a:ext cx="3009207" cy="959860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600" dirty="0">
              <a:solidFill>
                <a:srgbClr val="252323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E269120-D2DE-BD30-7AA1-0D2D6159E3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20275" y="1471231"/>
            <a:ext cx="2513892" cy="68517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1FD3CC5-61C9-157F-6AA4-44E64F6CE644}"/>
              </a:ext>
            </a:extLst>
          </p:cNvPr>
          <p:cNvSpPr/>
          <p:nvPr/>
        </p:nvSpPr>
        <p:spPr>
          <a:xfrm>
            <a:off x="7190297" y="2759719"/>
            <a:ext cx="1013859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Elica</a:t>
            </a:r>
            <a:r>
              <a:rPr lang="en-US" sz="1100" b="1" dirty="0">
                <a:solidFill>
                  <a:srgbClr val="252323"/>
                </a:solidFill>
              </a:rPr>
              <a:t> Group Polska </a:t>
            </a:r>
            <a:r>
              <a:rPr lang="en-US" sz="1100" b="1" dirty="0" err="1">
                <a:solidFill>
                  <a:srgbClr val="252323"/>
                </a:solidFill>
              </a:rPr>
              <a:t>Sp.zo.o</a:t>
            </a:r>
            <a:endParaRPr lang="en-US" sz="1100" b="1" dirty="0">
              <a:solidFill>
                <a:srgbClr val="252323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DD6FD4C-5872-CFEC-585C-344D30BA6C14}"/>
              </a:ext>
            </a:extLst>
          </p:cNvPr>
          <p:cNvSpPr/>
          <p:nvPr/>
        </p:nvSpPr>
        <p:spPr>
          <a:xfrm>
            <a:off x="7190295" y="3349093"/>
            <a:ext cx="1013860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2005 – 2006</a:t>
            </a:r>
          </a:p>
          <a:p>
            <a:pPr algn="ctr"/>
            <a:r>
              <a:rPr lang="en-US" sz="1050" b="1" dirty="0"/>
              <a:t>100%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DD2F9B0-C28B-590D-80DB-5D4B400E2B9A}"/>
              </a:ext>
            </a:extLst>
          </p:cNvPr>
          <p:cNvSpPr/>
          <p:nvPr/>
        </p:nvSpPr>
        <p:spPr>
          <a:xfrm>
            <a:off x="8279468" y="3792109"/>
            <a:ext cx="1013855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Elicamex</a:t>
            </a:r>
            <a:r>
              <a:rPr lang="en-US" sz="1100" b="1" dirty="0">
                <a:solidFill>
                  <a:srgbClr val="252323"/>
                </a:solidFill>
              </a:rPr>
              <a:t> S.A. de C.V.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F720532-E6EE-2585-1491-3708C6C471D2}"/>
              </a:ext>
            </a:extLst>
          </p:cNvPr>
          <p:cNvSpPr/>
          <p:nvPr/>
        </p:nvSpPr>
        <p:spPr>
          <a:xfrm>
            <a:off x="8279466" y="4381483"/>
            <a:ext cx="1013856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2006</a:t>
            </a:r>
          </a:p>
          <a:p>
            <a:pPr algn="ctr"/>
            <a:r>
              <a:rPr lang="en-US" sz="1400" b="1" dirty="0"/>
              <a:t>98% - 2%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377ECD3-F453-9D8D-6C7D-1542A7A0AB17}"/>
              </a:ext>
            </a:extLst>
          </p:cNvPr>
          <p:cNvSpPr/>
          <p:nvPr/>
        </p:nvSpPr>
        <p:spPr>
          <a:xfrm>
            <a:off x="9293326" y="2779316"/>
            <a:ext cx="1013859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Ariafina</a:t>
            </a:r>
            <a:r>
              <a:rPr lang="en-US" sz="1100" b="1" dirty="0">
                <a:solidFill>
                  <a:srgbClr val="252323"/>
                </a:solidFill>
              </a:rPr>
              <a:t> CO., LTD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5996EA0-29D4-E631-3B1F-CE3AC169C0B0}"/>
              </a:ext>
            </a:extLst>
          </p:cNvPr>
          <p:cNvSpPr/>
          <p:nvPr/>
        </p:nvSpPr>
        <p:spPr>
          <a:xfrm>
            <a:off x="9293324" y="3368690"/>
            <a:ext cx="1013860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2006</a:t>
            </a:r>
          </a:p>
          <a:p>
            <a:pPr algn="ctr"/>
            <a:r>
              <a:rPr lang="en-US" sz="1400" b="1" dirty="0"/>
              <a:t>51%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27B4808-DD31-38DB-0950-B29F3C8D48F7}"/>
              </a:ext>
            </a:extLst>
          </p:cNvPr>
          <p:cNvSpPr/>
          <p:nvPr/>
        </p:nvSpPr>
        <p:spPr>
          <a:xfrm>
            <a:off x="3789951" y="2779316"/>
            <a:ext cx="1013855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252323"/>
                </a:solidFill>
              </a:rPr>
              <a:t>Airforce S.p.A.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FA85643-B774-3803-AE22-359D6F306F68}"/>
              </a:ext>
            </a:extLst>
          </p:cNvPr>
          <p:cNvSpPr/>
          <p:nvPr/>
        </p:nvSpPr>
        <p:spPr>
          <a:xfrm>
            <a:off x="3789949" y="3368690"/>
            <a:ext cx="1013856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2022</a:t>
            </a:r>
          </a:p>
          <a:p>
            <a:pPr algn="ctr"/>
            <a:r>
              <a:rPr lang="en-US" sz="1400" b="1" dirty="0"/>
              <a:t>100%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F57FA10-1EF0-0E0E-B4AA-9645E3905CB9}"/>
              </a:ext>
            </a:extLst>
          </p:cNvPr>
          <p:cNvSpPr/>
          <p:nvPr/>
        </p:nvSpPr>
        <p:spPr>
          <a:xfrm>
            <a:off x="4930334" y="2773593"/>
            <a:ext cx="1013859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rgbClr val="252323"/>
                </a:solidFill>
              </a:rPr>
              <a:t>Zhejiang </a:t>
            </a:r>
            <a:r>
              <a:rPr lang="en-US" sz="900" b="1" dirty="0" err="1">
                <a:solidFill>
                  <a:srgbClr val="252323"/>
                </a:solidFill>
              </a:rPr>
              <a:t>Elica</a:t>
            </a:r>
            <a:r>
              <a:rPr lang="en-US" sz="900" b="1" dirty="0">
                <a:solidFill>
                  <a:srgbClr val="252323"/>
                </a:solidFill>
              </a:rPr>
              <a:t> </a:t>
            </a:r>
            <a:r>
              <a:rPr lang="en-US" sz="900" b="1" dirty="0" err="1">
                <a:solidFill>
                  <a:srgbClr val="252323"/>
                </a:solidFill>
              </a:rPr>
              <a:t>Putian</a:t>
            </a:r>
            <a:r>
              <a:rPr lang="en-US" sz="900" b="1" dirty="0">
                <a:solidFill>
                  <a:srgbClr val="252323"/>
                </a:solidFill>
              </a:rPr>
              <a:t> Electric CO., LTD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3DE556F-147C-474A-D61A-2431CC469CB4}"/>
              </a:ext>
            </a:extLst>
          </p:cNvPr>
          <p:cNvSpPr/>
          <p:nvPr/>
        </p:nvSpPr>
        <p:spPr>
          <a:xfrm>
            <a:off x="4930332" y="3362967"/>
            <a:ext cx="1013860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2006</a:t>
            </a:r>
          </a:p>
          <a:p>
            <a:pPr algn="ctr"/>
            <a:r>
              <a:rPr lang="en-US" sz="1400" b="1" dirty="0"/>
              <a:t>99%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4A5535E-8C65-45AE-E968-ADA3851503E2}"/>
              </a:ext>
            </a:extLst>
          </p:cNvPr>
          <p:cNvSpPr/>
          <p:nvPr/>
        </p:nvSpPr>
        <p:spPr>
          <a:xfrm>
            <a:off x="8305489" y="5025202"/>
            <a:ext cx="1013855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Elica</a:t>
            </a:r>
            <a:r>
              <a:rPr lang="en-US" sz="1100" b="1" dirty="0">
                <a:solidFill>
                  <a:srgbClr val="252323"/>
                </a:solidFill>
              </a:rPr>
              <a:t> Inc.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192D1A0-5D61-E089-634C-824DA80B5370}"/>
              </a:ext>
            </a:extLst>
          </p:cNvPr>
          <p:cNvSpPr/>
          <p:nvPr/>
        </p:nvSpPr>
        <p:spPr>
          <a:xfrm>
            <a:off x="8305487" y="5614576"/>
            <a:ext cx="1013856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Marketing &amp; Trade Marketing</a:t>
            </a:r>
          </a:p>
          <a:p>
            <a:pPr algn="ctr"/>
            <a:r>
              <a:rPr lang="en-US" sz="700" b="1" dirty="0"/>
              <a:t>100%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FF3FB77A-658A-9A6D-C49C-EE0F3E48728D}"/>
              </a:ext>
            </a:extLst>
          </p:cNvPr>
          <p:cNvSpPr/>
          <p:nvPr/>
        </p:nvSpPr>
        <p:spPr>
          <a:xfrm>
            <a:off x="10399196" y="2779316"/>
            <a:ext cx="1013861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Elica</a:t>
            </a:r>
            <a:r>
              <a:rPr lang="en-US" sz="1100" b="1" dirty="0">
                <a:solidFill>
                  <a:srgbClr val="252323"/>
                </a:solidFill>
              </a:rPr>
              <a:t> Trading LLC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CD48E28-69CA-C130-FD9D-DA9EDC26539C}"/>
              </a:ext>
            </a:extLst>
          </p:cNvPr>
          <p:cNvSpPr/>
          <p:nvPr/>
        </p:nvSpPr>
        <p:spPr>
          <a:xfrm>
            <a:off x="10399194" y="3368690"/>
            <a:ext cx="1013862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2011</a:t>
            </a:r>
          </a:p>
          <a:p>
            <a:pPr algn="ctr"/>
            <a:r>
              <a:rPr lang="en-US" sz="1400" b="1" dirty="0"/>
              <a:t>100%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9EFAF11-5AC1-4277-16FE-0D6D84D18475}"/>
              </a:ext>
            </a:extLst>
          </p:cNvPr>
          <p:cNvSpPr/>
          <p:nvPr/>
        </p:nvSpPr>
        <p:spPr>
          <a:xfrm>
            <a:off x="2654465" y="2773593"/>
            <a:ext cx="1013855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Elica</a:t>
            </a:r>
            <a:r>
              <a:rPr lang="en-US" sz="1100" b="1" dirty="0">
                <a:solidFill>
                  <a:srgbClr val="252323"/>
                </a:solidFill>
              </a:rPr>
              <a:t> France S.A.S.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FC5CE25-554B-8451-09D8-565D9B9A6C83}"/>
              </a:ext>
            </a:extLst>
          </p:cNvPr>
          <p:cNvSpPr/>
          <p:nvPr/>
        </p:nvSpPr>
        <p:spPr>
          <a:xfrm>
            <a:off x="2654463" y="3362967"/>
            <a:ext cx="1013856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2014</a:t>
            </a:r>
          </a:p>
          <a:p>
            <a:pPr algn="ctr"/>
            <a:r>
              <a:rPr lang="en-US" sz="1400" b="1" dirty="0"/>
              <a:t>100%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EE340B0-EFCF-9B9F-AB3E-BB13DDAADE8A}"/>
              </a:ext>
            </a:extLst>
          </p:cNvPr>
          <p:cNvSpPr/>
          <p:nvPr/>
        </p:nvSpPr>
        <p:spPr>
          <a:xfrm>
            <a:off x="6102986" y="2771941"/>
            <a:ext cx="1013855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Elica</a:t>
            </a:r>
            <a:r>
              <a:rPr lang="en-US" sz="1100" b="1" dirty="0">
                <a:solidFill>
                  <a:srgbClr val="252323"/>
                </a:solidFill>
              </a:rPr>
              <a:t> GmbH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C781E97-6A88-5BB6-2B2E-726706198C5F}"/>
              </a:ext>
            </a:extLst>
          </p:cNvPr>
          <p:cNvSpPr/>
          <p:nvPr/>
        </p:nvSpPr>
        <p:spPr>
          <a:xfrm>
            <a:off x="6102984" y="3361315"/>
            <a:ext cx="1013856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2017</a:t>
            </a:r>
          </a:p>
          <a:p>
            <a:pPr algn="ctr"/>
            <a:r>
              <a:rPr lang="en-US" sz="1400" b="1" dirty="0"/>
              <a:t>100%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CBA9263-986C-9915-D1A8-8993DE159CB1}"/>
              </a:ext>
            </a:extLst>
          </p:cNvPr>
          <p:cNvSpPr/>
          <p:nvPr/>
        </p:nvSpPr>
        <p:spPr>
          <a:xfrm>
            <a:off x="1490913" y="2787303"/>
            <a:ext cx="1013855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252323"/>
                </a:solidFill>
              </a:rPr>
              <a:t>EMC </a:t>
            </a:r>
            <a:r>
              <a:rPr lang="en-US" sz="1100" b="1" dirty="0" err="1">
                <a:solidFill>
                  <a:srgbClr val="252323"/>
                </a:solidFill>
              </a:rPr>
              <a:t>Fime</a:t>
            </a:r>
            <a:r>
              <a:rPr lang="en-US" sz="1100" b="1" dirty="0">
                <a:solidFill>
                  <a:srgbClr val="252323"/>
                </a:solidFill>
              </a:rPr>
              <a:t> </a:t>
            </a:r>
            <a:r>
              <a:rPr lang="en-US" sz="1100" b="1" dirty="0" err="1">
                <a:solidFill>
                  <a:srgbClr val="252323"/>
                </a:solidFill>
              </a:rPr>
              <a:t>S.r.l</a:t>
            </a:r>
            <a:r>
              <a:rPr lang="en-US" sz="1100" b="1" dirty="0">
                <a:solidFill>
                  <a:srgbClr val="252323"/>
                </a:solidFill>
              </a:rPr>
              <a:t>.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66FF065-AAA9-E27B-B0F4-34B30C25FECB}"/>
              </a:ext>
            </a:extLst>
          </p:cNvPr>
          <p:cNvSpPr/>
          <p:nvPr/>
        </p:nvSpPr>
        <p:spPr>
          <a:xfrm>
            <a:off x="1490911" y="3376677"/>
            <a:ext cx="1013856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2022</a:t>
            </a:r>
          </a:p>
          <a:p>
            <a:pPr algn="ctr"/>
            <a:r>
              <a:rPr lang="en-US" sz="1400" b="1" dirty="0"/>
              <a:t>100%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5722DE0-A181-1394-5A0F-8F4D20F96694}"/>
              </a:ext>
            </a:extLst>
          </p:cNvPr>
          <p:cNvCxnSpPr>
            <a:cxnSpLocks/>
          </p:cNvCxnSpPr>
          <p:nvPr/>
        </p:nvCxnSpPr>
        <p:spPr>
          <a:xfrm>
            <a:off x="1951492" y="2500928"/>
            <a:ext cx="8954845" cy="27132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AE62CE0-DA8F-BA5D-9030-C295874C73A4}"/>
              </a:ext>
            </a:extLst>
          </p:cNvPr>
          <p:cNvCxnSpPr>
            <a:cxnSpLocks/>
          </p:cNvCxnSpPr>
          <p:nvPr/>
        </p:nvCxnSpPr>
        <p:spPr>
          <a:xfrm>
            <a:off x="5980061" y="2124177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C7731320-1B5E-910D-636F-CE4623BF94E6}"/>
              </a:ext>
            </a:extLst>
          </p:cNvPr>
          <p:cNvSpPr/>
          <p:nvPr/>
        </p:nvSpPr>
        <p:spPr>
          <a:xfrm>
            <a:off x="1494564" y="2958570"/>
            <a:ext cx="1013855" cy="447032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252323"/>
                </a:solidFill>
              </a:rPr>
              <a:t>E.M.C. </a:t>
            </a:r>
            <a:r>
              <a:rPr lang="en-US" sz="1100" b="1" dirty="0" err="1">
                <a:solidFill>
                  <a:srgbClr val="252323"/>
                </a:solidFill>
              </a:rPr>
              <a:t>S.r.l</a:t>
            </a:r>
            <a:r>
              <a:rPr lang="en-US" sz="1100" b="1" dirty="0">
                <a:solidFill>
                  <a:srgbClr val="252323"/>
                </a:solidFill>
              </a:rPr>
              <a:t>.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665FCE91-F402-BE19-B91E-67E8CCA1EC6D}"/>
              </a:ext>
            </a:extLst>
          </p:cNvPr>
          <p:cNvSpPr/>
          <p:nvPr/>
        </p:nvSpPr>
        <p:spPr>
          <a:xfrm>
            <a:off x="1494562" y="3405759"/>
            <a:ext cx="1013856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2021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97D34B4-AC9D-765E-313D-C16536A12C35}"/>
              </a:ext>
            </a:extLst>
          </p:cNvPr>
          <p:cNvSpPr/>
          <p:nvPr/>
        </p:nvSpPr>
        <p:spPr>
          <a:xfrm>
            <a:off x="346876" y="2958570"/>
            <a:ext cx="1013855" cy="42209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252323"/>
                </a:solidFill>
              </a:rPr>
              <a:t>C.P.S. </a:t>
            </a:r>
            <a:r>
              <a:rPr lang="en-US" sz="1100" b="1" dirty="0" err="1">
                <a:solidFill>
                  <a:srgbClr val="252323"/>
                </a:solidFill>
              </a:rPr>
              <a:t>S.r.l</a:t>
            </a:r>
            <a:r>
              <a:rPr lang="en-US" sz="1100" b="1" dirty="0">
                <a:solidFill>
                  <a:srgbClr val="252323"/>
                </a:solidFill>
              </a:rPr>
              <a:t>.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F78EB5B5-2CEE-76CD-6D2F-6342B084EDAD}"/>
              </a:ext>
            </a:extLst>
          </p:cNvPr>
          <p:cNvSpPr/>
          <p:nvPr/>
        </p:nvSpPr>
        <p:spPr>
          <a:xfrm>
            <a:off x="346876" y="3391014"/>
            <a:ext cx="1013856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2021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992CF7B-EDEB-94E7-A8E3-1385169AED13}"/>
              </a:ext>
            </a:extLst>
          </p:cNvPr>
          <p:cNvCxnSpPr>
            <a:cxnSpLocks/>
          </p:cNvCxnSpPr>
          <p:nvPr/>
        </p:nvCxnSpPr>
        <p:spPr>
          <a:xfrm>
            <a:off x="9814953" y="2494144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A9BFB4C-9C4F-0FED-F598-12DB3EF2DBAA}"/>
              </a:ext>
            </a:extLst>
          </p:cNvPr>
          <p:cNvCxnSpPr>
            <a:cxnSpLocks/>
          </p:cNvCxnSpPr>
          <p:nvPr/>
        </p:nvCxnSpPr>
        <p:spPr>
          <a:xfrm>
            <a:off x="10889559" y="2494144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4F0DC8A-0EEF-43D8-CC06-E1511B8F766E}"/>
              </a:ext>
            </a:extLst>
          </p:cNvPr>
          <p:cNvCxnSpPr>
            <a:cxnSpLocks/>
          </p:cNvCxnSpPr>
          <p:nvPr/>
        </p:nvCxnSpPr>
        <p:spPr>
          <a:xfrm>
            <a:off x="6608057" y="2493742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621AE26-AA93-594E-B668-6F98B5856EDD}"/>
              </a:ext>
            </a:extLst>
          </p:cNvPr>
          <p:cNvCxnSpPr>
            <a:cxnSpLocks/>
          </p:cNvCxnSpPr>
          <p:nvPr/>
        </p:nvCxnSpPr>
        <p:spPr>
          <a:xfrm>
            <a:off x="5450376" y="2493742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4AC6DA1-2E02-BAA0-B0DB-CF9A774BA0AF}"/>
              </a:ext>
            </a:extLst>
          </p:cNvPr>
          <p:cNvCxnSpPr>
            <a:cxnSpLocks/>
          </p:cNvCxnSpPr>
          <p:nvPr/>
        </p:nvCxnSpPr>
        <p:spPr>
          <a:xfrm>
            <a:off x="4302482" y="2502131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E909E2-A6D4-CEF0-7085-4BCD79C72CCC}"/>
              </a:ext>
            </a:extLst>
          </p:cNvPr>
          <p:cNvCxnSpPr>
            <a:cxnSpLocks/>
          </p:cNvCxnSpPr>
          <p:nvPr/>
        </p:nvCxnSpPr>
        <p:spPr>
          <a:xfrm>
            <a:off x="3172182" y="2493742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E9BA254-048D-D0EC-60E9-E26EF4CAF222}"/>
              </a:ext>
            </a:extLst>
          </p:cNvPr>
          <p:cNvCxnSpPr>
            <a:cxnSpLocks/>
          </p:cNvCxnSpPr>
          <p:nvPr/>
        </p:nvCxnSpPr>
        <p:spPr>
          <a:xfrm>
            <a:off x="1990733" y="2468575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3B2E17A-09F7-219F-7832-6C4CBF62890C}"/>
              </a:ext>
            </a:extLst>
          </p:cNvPr>
          <p:cNvCxnSpPr>
            <a:cxnSpLocks/>
          </p:cNvCxnSpPr>
          <p:nvPr/>
        </p:nvCxnSpPr>
        <p:spPr>
          <a:xfrm>
            <a:off x="810654" y="2706019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872D8D5-122C-F6C0-90F6-B1EDB5FCBA17}"/>
              </a:ext>
            </a:extLst>
          </p:cNvPr>
          <p:cNvCxnSpPr>
            <a:cxnSpLocks/>
          </p:cNvCxnSpPr>
          <p:nvPr/>
        </p:nvCxnSpPr>
        <p:spPr>
          <a:xfrm>
            <a:off x="2035048" y="2711020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2A3DA4-0141-B2BF-BE92-7B403E4626B1}"/>
              </a:ext>
            </a:extLst>
          </p:cNvPr>
          <p:cNvCxnSpPr>
            <a:cxnSpLocks/>
          </p:cNvCxnSpPr>
          <p:nvPr/>
        </p:nvCxnSpPr>
        <p:spPr>
          <a:xfrm flipH="1">
            <a:off x="781470" y="2736187"/>
            <a:ext cx="1291905" cy="0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7DD98B3-A1F3-C5DD-326B-4D4FB24C6341}"/>
              </a:ext>
            </a:extLst>
          </p:cNvPr>
          <p:cNvCxnSpPr>
            <a:cxnSpLocks/>
          </p:cNvCxnSpPr>
          <p:nvPr/>
        </p:nvCxnSpPr>
        <p:spPr>
          <a:xfrm>
            <a:off x="1393943" y="2469564"/>
            <a:ext cx="0" cy="26662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65C46FD-6D75-6A50-395E-AE30B8CAEDFA}"/>
              </a:ext>
            </a:extLst>
          </p:cNvPr>
          <p:cNvCxnSpPr>
            <a:cxnSpLocks/>
          </p:cNvCxnSpPr>
          <p:nvPr/>
        </p:nvCxnSpPr>
        <p:spPr>
          <a:xfrm flipH="1">
            <a:off x="1360731" y="2501732"/>
            <a:ext cx="801102" cy="0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6287BB8-59E1-294A-37DE-4BF0DEE33D41}"/>
              </a:ext>
            </a:extLst>
          </p:cNvPr>
          <p:cNvCxnSpPr>
            <a:cxnSpLocks/>
          </p:cNvCxnSpPr>
          <p:nvPr/>
        </p:nvCxnSpPr>
        <p:spPr>
          <a:xfrm>
            <a:off x="7663671" y="4095107"/>
            <a:ext cx="775654" cy="0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9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73" grpId="0" animBg="1"/>
      <p:bldP spid="74" grpId="0" animBg="1"/>
      <p:bldP spid="75" grpId="0" animBg="1"/>
      <p:bldP spid="7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2500</Words>
  <Application>Microsoft Office PowerPoint</Application>
  <PresentationFormat>Widescreen</PresentationFormat>
  <Paragraphs>221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Georgia</vt:lpstr>
      <vt:lpstr>Gotham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Due Moschettieri</dc:title>
  <dc:creator>Lorenzo Monaci</dc:creator>
  <cp:lastModifiedBy>Lorenzo Monaci</cp:lastModifiedBy>
  <cp:revision>407</cp:revision>
  <dcterms:created xsi:type="dcterms:W3CDTF">2023-05-01T09:13:01Z</dcterms:created>
  <dcterms:modified xsi:type="dcterms:W3CDTF">2023-05-18T14:30:54Z</dcterms:modified>
</cp:coreProperties>
</file>